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256" r:id="rId5"/>
    <p:sldId id="272" r:id="rId6"/>
    <p:sldId id="473" r:id="rId7"/>
    <p:sldId id="275" r:id="rId8"/>
    <p:sldId id="259" r:id="rId9"/>
    <p:sldId id="276" r:id="rId10"/>
    <p:sldId id="277" r:id="rId11"/>
    <p:sldId id="278" r:id="rId12"/>
    <p:sldId id="279" r:id="rId13"/>
    <p:sldId id="354" r:id="rId14"/>
    <p:sldId id="302" r:id="rId15"/>
    <p:sldId id="337" r:id="rId16"/>
    <p:sldId id="497" r:id="rId17"/>
    <p:sldId id="494" r:id="rId18"/>
    <p:sldId id="479" r:id="rId19"/>
    <p:sldId id="286" r:id="rId20"/>
    <p:sldId id="495" r:id="rId21"/>
    <p:sldId id="496" r:id="rId22"/>
    <p:sldId id="312" r:id="rId23"/>
    <p:sldId id="340" r:id="rId24"/>
    <p:sldId id="346" r:id="rId25"/>
    <p:sldId id="347" r:id="rId26"/>
    <p:sldId id="341" r:id="rId27"/>
    <p:sldId id="301" r:id="rId28"/>
    <p:sldId id="269" r:id="rId29"/>
  </p:sldIdLst>
  <p:sldSz cx="12192000" cy="6858000"/>
  <p:notesSz cx="6858000" cy="9144000"/>
  <p:embeddedFontLst>
    <p:embeddedFont>
      <p:font typeface="MS PGothic" panose="020B0600070205080204" pitchFamily="34" charset="-128"/>
      <p:regular r:id="rId31"/>
    </p:embeddedFont>
    <p:embeddedFont>
      <p:font typeface="PP Telegraf" panose="020B0604020202020204" charset="-18"/>
      <p:regular r:id="rId32"/>
      <p:bold r:id="rId33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064"/>
    <a:srgbClr val="0848B6"/>
    <a:srgbClr val="004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1B80C-8078-494F-ABE2-4ED0437A84B9}" v="7" dt="2026-03-23T21:44:10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>
        <p:scale>
          <a:sx n="106" d="100"/>
          <a:sy n="106" d="100"/>
        </p:scale>
        <p:origin x="9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štůvka Štěpán (LA)" userId="1474d17a-24d8-4a4b-b3b6-f7baf8b49f6a" providerId="ADAL" clId="{74FAA8FE-C501-4B7B-AB21-BBED9F533FAF}"/>
    <pc:docChg chg="addSld delSld modSld">
      <pc:chgData name="Laštůvka Štěpán (LA)" userId="1474d17a-24d8-4a4b-b3b6-f7baf8b49f6a" providerId="ADAL" clId="{74FAA8FE-C501-4B7B-AB21-BBED9F533FAF}" dt="2026-03-23T21:44:12.570" v="35" actId="47"/>
      <pc:docMkLst>
        <pc:docMk/>
      </pc:docMkLst>
      <pc:sldChg chg="del">
        <pc:chgData name="Laštůvka Štěpán (LA)" userId="1474d17a-24d8-4a4b-b3b6-f7baf8b49f6a" providerId="ADAL" clId="{74FAA8FE-C501-4B7B-AB21-BBED9F533FAF}" dt="2026-03-23T21:40:53.887" v="0" actId="47"/>
        <pc:sldMkLst>
          <pc:docMk/>
          <pc:sldMk cId="2836054502" sldId="271"/>
        </pc:sldMkLst>
      </pc:sldChg>
      <pc:sldChg chg="addSp modSp">
        <pc:chgData name="Laštůvka Štěpán (LA)" userId="1474d17a-24d8-4a4b-b3b6-f7baf8b49f6a" providerId="ADAL" clId="{74FAA8FE-C501-4B7B-AB21-BBED9F533FAF}" dt="2026-03-23T21:42:39.893" v="32" actId="1076"/>
        <pc:sldMkLst>
          <pc:docMk/>
          <pc:sldMk cId="0" sldId="286"/>
        </pc:sldMkLst>
        <pc:picChg chg="add mod">
          <ac:chgData name="Laštůvka Štěpán (LA)" userId="1474d17a-24d8-4a4b-b3b6-f7baf8b49f6a" providerId="ADAL" clId="{74FAA8FE-C501-4B7B-AB21-BBED9F533FAF}" dt="2026-03-23T21:42:39.893" v="32" actId="1076"/>
          <ac:picMkLst>
            <pc:docMk/>
            <pc:sldMk cId="0" sldId="286"/>
            <ac:picMk id="2" creationId="{9477D650-5985-689C-713E-23C0028F07D7}"/>
          </ac:picMkLst>
        </pc:picChg>
      </pc:sldChg>
      <pc:sldChg chg="add">
        <pc:chgData name="Laštůvka Štěpán (LA)" userId="1474d17a-24d8-4a4b-b3b6-f7baf8b49f6a" providerId="ADAL" clId="{74FAA8FE-C501-4B7B-AB21-BBED9F533FAF}" dt="2026-03-23T21:44:10.115" v="34"/>
        <pc:sldMkLst>
          <pc:docMk/>
          <pc:sldMk cId="582649727" sldId="479"/>
        </pc:sldMkLst>
      </pc:sldChg>
      <pc:sldChg chg="modSp mod">
        <pc:chgData name="Laštůvka Štěpán (LA)" userId="1474d17a-24d8-4a4b-b3b6-f7baf8b49f6a" providerId="ADAL" clId="{74FAA8FE-C501-4B7B-AB21-BBED9F533FAF}" dt="2026-03-23T21:41:52.044" v="29" actId="20577"/>
        <pc:sldMkLst>
          <pc:docMk/>
          <pc:sldMk cId="3653675110" sldId="494"/>
        </pc:sldMkLst>
        <pc:spChg chg="mod">
          <ac:chgData name="Laštůvka Štěpán (LA)" userId="1474d17a-24d8-4a4b-b3b6-f7baf8b49f6a" providerId="ADAL" clId="{74FAA8FE-C501-4B7B-AB21-BBED9F533FAF}" dt="2026-03-23T21:41:52.044" v="29" actId="20577"/>
          <ac:spMkLst>
            <pc:docMk/>
            <pc:sldMk cId="3653675110" sldId="494"/>
            <ac:spMk id="3" creationId="{83991411-2269-8522-96C8-FF880FF6D5C7}"/>
          </ac:spMkLst>
        </pc:spChg>
      </pc:sldChg>
      <pc:sldChg chg="modSp mod">
        <pc:chgData name="Laštůvka Štěpán (LA)" userId="1474d17a-24d8-4a4b-b3b6-f7baf8b49f6a" providerId="ADAL" clId="{74FAA8FE-C501-4B7B-AB21-BBED9F533FAF}" dt="2026-03-23T21:41:29.932" v="4" actId="1076"/>
        <pc:sldMkLst>
          <pc:docMk/>
          <pc:sldMk cId="0" sldId="497"/>
        </pc:sldMkLst>
        <pc:spChg chg="mod">
          <ac:chgData name="Laštůvka Štěpán (LA)" userId="1474d17a-24d8-4a4b-b3b6-f7baf8b49f6a" providerId="ADAL" clId="{74FAA8FE-C501-4B7B-AB21-BBED9F533FAF}" dt="2026-03-23T21:41:29.932" v="4" actId="1076"/>
          <ac:spMkLst>
            <pc:docMk/>
            <pc:sldMk cId="0" sldId="497"/>
            <ac:spMk id="9" creationId="{F517609D-0FA0-98F1-0EA3-A76BEA89E48C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4" creationId="{14EF7EB0-47ED-EE74-A36C-782E6739ABE9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6" creationId="{651A4BAD-30F6-DC09-BE8E-B6628D9E5792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8" creationId="{6B50F0A1-3511-A8B4-CED6-6B4290FF3320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9" creationId="{93677548-6407-E6D2-2EB8-45438D6802F6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8439" creationId="{65759CA6-4D22-2013-B700-393946DEBBC9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8440" creationId="{FDFB7C2F-74B0-37BD-1ED1-F0034EA69A2D}"/>
          </ac:spMkLst>
        </pc:spChg>
        <pc:spChg chg="mod">
          <ac:chgData name="Laštůvka Štěpán (LA)" userId="1474d17a-24d8-4a4b-b3b6-f7baf8b49f6a" providerId="ADAL" clId="{74FAA8FE-C501-4B7B-AB21-BBED9F533FAF}" dt="2026-03-23T21:41:24.459" v="3" actId="1076"/>
          <ac:spMkLst>
            <pc:docMk/>
            <pc:sldMk cId="0" sldId="497"/>
            <ac:spMk id="18442" creationId="{376D9409-FFAF-03DC-5535-FF8AFFBDE34A}"/>
          </ac:spMkLst>
        </pc:spChg>
        <pc:picChg chg="mod">
          <ac:chgData name="Laštůvka Štěpán (LA)" userId="1474d17a-24d8-4a4b-b3b6-f7baf8b49f6a" providerId="ADAL" clId="{74FAA8FE-C501-4B7B-AB21-BBED9F533FAF}" dt="2026-03-23T21:41:12.813" v="1" actId="14100"/>
          <ac:picMkLst>
            <pc:docMk/>
            <pc:sldMk cId="0" sldId="497"/>
            <ac:picMk id="18445" creationId="{F0118425-985A-A550-19FB-9E358360AAA9}"/>
          </ac:picMkLst>
        </pc:picChg>
        <pc:picChg chg="mod">
          <ac:chgData name="Laštůvka Štěpán (LA)" userId="1474d17a-24d8-4a4b-b3b6-f7baf8b49f6a" providerId="ADAL" clId="{74FAA8FE-C501-4B7B-AB21-BBED9F533FAF}" dt="2026-03-23T21:41:16.110" v="2" actId="14100"/>
          <ac:picMkLst>
            <pc:docMk/>
            <pc:sldMk cId="0" sldId="497"/>
            <ac:picMk id="18446" creationId="{BC07C54D-8D15-34B9-B8A1-D1EFF0FF9955}"/>
          </ac:picMkLst>
        </pc:picChg>
      </pc:sldChg>
      <pc:sldChg chg="new del">
        <pc:chgData name="Laštůvka Štěpán (LA)" userId="1474d17a-24d8-4a4b-b3b6-f7baf8b49f6a" providerId="ADAL" clId="{74FAA8FE-C501-4B7B-AB21-BBED9F533FAF}" dt="2026-03-23T21:44:12.570" v="35" actId="47"/>
        <pc:sldMkLst>
          <pc:docMk/>
          <pc:sldMk cId="1542735066" sldId="4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96A3A-FA94-42C4-A885-E9F202204CF3}" type="datetimeFigureOut">
              <a:rPr lang="pl-PL" smtClean="0"/>
              <a:t>23.03.2026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D505E-9FDB-4FDE-B10D-8627BC14D8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25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663C833A-3EE9-58B8-8FA3-E1EB76F416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DCBCC49-EB7F-E769-4FD8-F843DA31C5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0825" y="0"/>
            <a:ext cx="5591175" cy="3759254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9B285F23-0B12-6917-AC24-4B4767B18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16" y="4374454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75000"/>
              </a:lnSpc>
              <a:defRPr sz="8000" b="1" spc="-300">
                <a:solidFill>
                  <a:schemeClr val="bg1"/>
                </a:solidFill>
                <a:latin typeface="PP Telegraf" pitchFamily="50" charset="-18"/>
              </a:defRPr>
            </a:lvl1pPr>
          </a:lstStyle>
          <a:p>
            <a:r>
              <a:rPr lang="en-US" dirty="0"/>
              <a:t>CLICK TO EDIT</a:t>
            </a:r>
            <a:r>
              <a:rPr lang="pl-PL" dirty="0"/>
              <a:t> </a:t>
            </a:r>
            <a:r>
              <a:rPr lang="en-US" dirty="0"/>
              <a:t>TITLE</a:t>
            </a:r>
            <a:endParaRPr lang="pl-PL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66C3A05-AE0A-4675-E010-7AC6EA6B2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116" y="3978871"/>
            <a:ext cx="6165908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P Telegraf" pitchFamily="50" charset="-18"/>
              </a:defRPr>
            </a:lvl1pPr>
            <a:lvl2pPr marL="457189" indent="0">
              <a:buNone/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 marL="914377" indent="0">
              <a:buNone/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 marL="1371566" indent="0">
              <a:buNone/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 marL="1828755" indent="0">
              <a:buNone/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FA3C60-1BFC-EE51-AF39-F50A269320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068" y="504827"/>
            <a:ext cx="1400563" cy="6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9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4150A5-4064-0440-6A93-60292F39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4166679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4166680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940859D-3D06-1416-033A-6114770D2C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3521828"/>
            <a:ext cx="5791200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5EC1E30-FB36-AB9A-6553-B9E7992915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679451"/>
            <a:ext cx="2802771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9C8EF83-16C6-8201-98C1-EE77E5D436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84430" y="679451"/>
            <a:ext cx="2802771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129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4150A5-4064-0440-6A93-60292F39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4166679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4166680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5EC1E30-FB36-AB9A-6553-B9E7992915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679451"/>
            <a:ext cx="2802771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9C8EF83-16C6-8201-98C1-EE77E5D436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84430" y="679451"/>
            <a:ext cx="2802771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C4BBA8B-215C-F704-9B92-AB5246C97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521829"/>
            <a:ext cx="2802771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B8EE84F-E557-4396-1ADA-2C4FA66CB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84430" y="3521829"/>
            <a:ext cx="2802771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08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39D0756-21E6-4B9C-E39A-5F15C00C8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824" y="0"/>
            <a:ext cx="3305175" cy="341958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71FA67-04C5-B043-DFF3-057492C1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975" y="1155700"/>
            <a:ext cx="11579225" cy="4546600"/>
          </a:xfrm>
          <a:prstGeom prst="roundRect">
            <a:avLst>
              <a:gd name="adj" fmla="val 3686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3664B3D-EB34-DB4E-105E-BC82116B6C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903" y="3782291"/>
            <a:ext cx="7207690" cy="148216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6000"/>
              </a:lnSpc>
              <a:buNone/>
              <a:defRPr sz="3000" b="1" spc="-100" baseline="0">
                <a:solidFill>
                  <a:schemeClr val="bg1"/>
                </a:solidFill>
                <a:latin typeface="PP Telegraf" pitchFamily="50" charset="-18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7112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632D8F2-3DF9-4082-7058-E7EE702EA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824" y="0"/>
            <a:ext cx="3305175" cy="3419585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E8B581B-6110-A586-143B-3C7F95FFB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3849" y="3371851"/>
            <a:ext cx="5340097" cy="28818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6000"/>
              </a:lnSpc>
              <a:buNone/>
              <a:defRPr sz="3000" b="1" spc="-100" baseline="0">
                <a:latin typeface="PP Telegraf" pitchFamily="50" charset="-18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714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6F2A57E-459D-5212-BFFA-71EEB60D3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1330A-B3F0-2EF3-715B-2E2434FF19C3}"/>
              </a:ext>
            </a:extLst>
          </p:cNvPr>
          <p:cNvSpPr txBox="1"/>
          <p:nvPr userDrawn="1"/>
        </p:nvSpPr>
        <p:spPr>
          <a:xfrm>
            <a:off x="577267" y="2072294"/>
            <a:ext cx="6652208" cy="430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  <a:t>WE</a:t>
            </a:r>
            <a:b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</a:br>
            <a: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  <a:t>MAKE</a:t>
            </a:r>
            <a:b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</a:br>
            <a: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  <a:t>MODERN LIFE</a:t>
            </a:r>
            <a:b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</a:br>
            <a:r>
              <a:rPr lang="pl-PL" sz="8000" b="1" spc="-500" dirty="0">
                <a:solidFill>
                  <a:schemeClr val="bg1"/>
                </a:solidFill>
                <a:latin typeface="PP Telegraf" pitchFamily="50" charset="-18"/>
              </a:rPr>
              <a:t>POSSIBLE.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C14C91-DC06-FDC0-0537-FC6947E44D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8724" y="0"/>
            <a:ext cx="3343275" cy="2256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4B510-5A9C-1F1D-9F3B-C4A29DEAF6C2}"/>
              </a:ext>
            </a:extLst>
          </p:cNvPr>
          <p:cNvSpPr txBox="1"/>
          <p:nvPr userDrawn="1"/>
        </p:nvSpPr>
        <p:spPr>
          <a:xfrm>
            <a:off x="9516476" y="5755285"/>
            <a:ext cx="2451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spc="-100" dirty="0">
                <a:solidFill>
                  <a:schemeClr val="bg1"/>
                </a:solidFill>
                <a:latin typeface="PP Telegraf" pitchFamily="50" charset="-18"/>
              </a:rPr>
              <a:t>Thank You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BD477BD-7849-208A-0E3A-3462BDF44D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068" y="504827"/>
            <a:ext cx="1400563" cy="6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397503" y="116632"/>
            <a:ext cx="4607983" cy="360214"/>
          </a:xfrm>
        </p:spPr>
        <p:txBody>
          <a:bodyPr/>
          <a:lstStyle>
            <a:lvl1pPr marL="0" indent="0">
              <a:buNone/>
              <a:defRPr sz="900" b="1" cap="all">
                <a:solidFill>
                  <a:srgbClr val="156F5E"/>
                </a:solidFill>
                <a:latin typeface="+mj-lt"/>
              </a:defRPr>
            </a:lvl1pPr>
            <a:lvl2pPr>
              <a:defRPr sz="900">
                <a:latin typeface="+mj-lt"/>
              </a:defRPr>
            </a:lvl2pPr>
            <a:lvl3pPr>
              <a:defRPr sz="9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788EB7-1322-BAFB-FBAC-223BF0B3050E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E44F-9503-4CFD-BCC6-A4D9A21E9FE8}" type="datetime1">
              <a:rPr lang="de-AT"/>
              <a:pPr>
                <a:defRPr/>
              </a:pPr>
              <a:t>23.03.2026</a:t>
            </a:fld>
            <a:r>
              <a:rPr lang="de-DE"/>
              <a:t> 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98E65A-5C62-565B-F0D0-0599D4835E60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cs-CZ"/>
              <a:t>|  </a:t>
            </a:r>
            <a:r>
              <a:rPr lang="de-DE" altLang="cs-CZ">
                <a:ea typeface="MS Pゴシック" pitchFamily="-92" charset="-128"/>
              </a:rPr>
              <a:t>Seite </a:t>
            </a:r>
            <a:fld id="{08640AAA-7659-42B5-A11D-0A226DC55A22}" type="slidenum">
              <a:rPr lang="de-DE" altLang="cs-CZ" smtClean="0">
                <a:ea typeface="MS Pゴシック" pitchFamily="-92" charset="-128"/>
              </a:rPr>
              <a:pPr>
                <a:defRPr/>
              </a:pPr>
              <a:t>‹#›</a:t>
            </a:fld>
            <a:endParaRPr lang="de-DE" altLang="cs-CZ">
              <a:ea typeface="MS Pゴシック" pitchFamily="-9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311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4150A5-4064-0440-6A93-60292F39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4" y="1"/>
            <a:ext cx="2099417" cy="2227041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B47CE2-EB1C-0F3E-49CB-9F2092988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679451"/>
            <a:ext cx="5753100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4684648-E718-CADB-87AC-BFDA6DA13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521830"/>
            <a:ext cx="5753100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/>
          </a:p>
        </p:txBody>
      </p:sp>
      <p:sp>
        <p:nvSpPr>
          <p:cNvPr id="8" name="Title 22">
            <a:extLst>
              <a:ext uri="{FF2B5EF4-FFF2-40B4-BE49-F238E27FC236}">
                <a16:creationId xmlns:a16="http://schemas.microsoft.com/office/drawing/2014/main" id="{96D9EE3D-1D2E-C5D1-0D62-86D6E560F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201" y="1063215"/>
            <a:ext cx="4551939" cy="43307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2998" b="1" spc="0">
                <a:solidFill>
                  <a:srgbClr val="1A8064"/>
                </a:solidFill>
                <a:latin typeface="PP Telegraf" pitchFamily="50" charset="-18"/>
              </a:defRPr>
            </a:lvl1pPr>
          </a:lstStyle>
          <a:p>
            <a:r>
              <a:rPr lang="pl-PL"/>
              <a:t>EDIT HEADER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8F24A4B-4CC5-467F-737D-D252A8600F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95201" y="1517822"/>
            <a:ext cx="4552099" cy="493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 b="1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Edit subheader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7CC8DF87-F403-E562-2A0E-B9C8B50B95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95200" y="2011681"/>
            <a:ext cx="4537118" cy="3419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spcAft>
                <a:spcPts val="400"/>
              </a:spcAft>
              <a:buClr>
                <a:srgbClr val="1A8064"/>
              </a:buClr>
              <a:buFont typeface="Arial" panose="020B0604020202020204" pitchFamily="34" charset="0"/>
              <a:buNone/>
              <a:defRPr sz="1599" b="0" cap="none" spc="0">
                <a:ln w="0"/>
                <a:solidFill>
                  <a:schemeClr val="tx1"/>
                </a:solidFill>
                <a:effectLst/>
                <a:latin typeface="+mn-lt"/>
              </a:defRPr>
            </a:lvl1pPr>
            <a:lvl2pPr marL="742499" indent="-285581">
              <a:spcBef>
                <a:spcPts val="700"/>
              </a:spcBef>
              <a:spcAft>
                <a:spcPts val="400"/>
              </a:spcAft>
              <a:buClr>
                <a:srgbClr val="1A8064"/>
              </a:buClr>
              <a:buFont typeface="Arial" panose="020B0604020202020204" pitchFamily="34" charset="0"/>
              <a:buChar char="•"/>
              <a:defRPr sz="1599" b="0" cap="none" spc="0">
                <a:ln w="0"/>
                <a:solidFill>
                  <a:schemeClr val="tx1"/>
                </a:solidFill>
                <a:effectLst/>
                <a:latin typeface="+mn-lt"/>
              </a:defRPr>
            </a:lvl2pPr>
            <a:lvl3pPr marL="1256532" indent="-342697">
              <a:spcBef>
                <a:spcPts val="700"/>
              </a:spcBef>
              <a:spcAft>
                <a:spcPts val="400"/>
              </a:spcAft>
              <a:buClr>
                <a:srgbClr val="1A8064"/>
              </a:buClr>
              <a:buFont typeface="Arial" panose="020B0604020202020204" pitchFamily="34" charset="0"/>
              <a:buChar char="•"/>
              <a:defRPr sz="1599" b="0" cap="none" spc="0">
                <a:ln w="0"/>
                <a:solidFill>
                  <a:schemeClr val="tx1"/>
                </a:solidFill>
                <a:effectLst/>
              </a:defRPr>
            </a:lvl3pPr>
            <a:lvl4pPr marL="1656334" indent="-285581">
              <a:spcBef>
                <a:spcPts val="700"/>
              </a:spcBef>
              <a:spcAft>
                <a:spcPts val="400"/>
              </a:spcAft>
              <a:buClr>
                <a:srgbClr val="1A8064"/>
              </a:buClr>
              <a:buFont typeface="Arial" panose="020B0604020202020204" pitchFamily="34" charset="0"/>
              <a:buChar char="•"/>
              <a:defRPr sz="1599" b="0" cap="none" spc="0">
                <a:ln w="0"/>
                <a:solidFill>
                  <a:schemeClr val="tx1"/>
                </a:solidFill>
                <a:effectLst/>
              </a:defRPr>
            </a:lvl4pPr>
            <a:lvl5pPr marL="2113253" indent="-285581">
              <a:spcBef>
                <a:spcPts val="700"/>
              </a:spcBef>
              <a:spcAft>
                <a:spcPts val="400"/>
              </a:spcAft>
              <a:buClr>
                <a:srgbClr val="1A8064"/>
              </a:buClr>
              <a:buFont typeface="Arial" panose="020B0604020202020204" pitchFamily="34" charset="0"/>
              <a:buChar char="•"/>
              <a:defRPr sz="1599" b="0" cap="none" spc="0">
                <a:ln w="0"/>
                <a:solidFill>
                  <a:schemeClr val="tx1"/>
                </a:solidFill>
                <a:effectLst/>
              </a:defRPr>
            </a:lvl5pPr>
            <a:lvl6pPr marL="2513048" indent="-228459">
              <a:spcBef>
                <a:spcPts val="700"/>
              </a:spcBef>
              <a:spcAft>
                <a:spcPts val="400"/>
              </a:spcAft>
              <a:buClr>
                <a:srgbClr val="1A8064"/>
              </a:buClr>
              <a:buFont typeface="Arial" panose="020B0604020202020204" pitchFamily="34" charset="0"/>
              <a:buChar char="•"/>
              <a:defRPr sz="1599">
                <a:effectLst/>
              </a:defRPr>
            </a:lvl6pPr>
          </a:lstStyle>
          <a:p>
            <a:pPr lvl="0"/>
            <a:r>
              <a:rPr lang="en-US"/>
              <a:t>Click to edit Master text style</a:t>
            </a:r>
            <a:r>
              <a:rPr lang="pl-PL"/>
              <a:t>s</a:t>
            </a:r>
          </a:p>
          <a:p>
            <a:pPr lvl="1"/>
            <a:r>
              <a:rPr lang="pl-PL"/>
              <a:t>Bullet</a:t>
            </a:r>
          </a:p>
          <a:p>
            <a:pPr lvl="2"/>
            <a:r>
              <a:rPr lang="pl-PL"/>
              <a:t>Bullet</a:t>
            </a:r>
          </a:p>
          <a:p>
            <a:pPr lvl="3"/>
            <a:r>
              <a:rPr lang="pl-PL"/>
              <a:t>Bullet</a:t>
            </a:r>
          </a:p>
          <a:p>
            <a:pPr lvl="4"/>
            <a:r>
              <a:rPr lang="pl-PL"/>
              <a:t>Bullet</a:t>
            </a:r>
          </a:p>
          <a:p>
            <a:pPr lvl="5"/>
            <a:r>
              <a:rPr lang="pl-PL"/>
              <a:t>Bullet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07ED678-1A10-B7B2-F071-81ECBEDF1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327" y="6418373"/>
            <a:ext cx="610039" cy="338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 b="1">
                <a:solidFill>
                  <a:srgbClr val="1A8064"/>
                </a:solidFill>
              </a:defRPr>
            </a:lvl1pPr>
          </a:lstStyle>
          <a:p>
            <a:fld id="{2A262A3F-1094-4585-B96A-2766B2A55D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959CB20-A23E-DDB0-D876-3F10D5540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9727" y="6405024"/>
            <a:ext cx="3483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 b="0">
                <a:solidFill>
                  <a:schemeClr val="tx1"/>
                </a:solidFill>
              </a:defRPr>
            </a:lvl1pPr>
          </a:lstStyle>
          <a:p>
            <a:r>
              <a:rPr lang="en-US"/>
              <a:t>HR Group, Management Meeting   19.04.2024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032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183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632D8F2-3DF9-4082-7058-E7EE702EA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824" y="0"/>
            <a:ext cx="3305175" cy="34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0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3F114BD-D60A-D392-D16D-FD85CF1B5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599" y="338138"/>
            <a:ext cx="1949451" cy="13060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46A951-5CED-BF2F-E877-E4D58BD59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6870" y="3104788"/>
            <a:ext cx="7423265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7BF104-404D-D6B2-E4D5-5A1A5102BE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69" y="3751615"/>
            <a:ext cx="7423265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90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3F114BD-D60A-D392-D16D-FD85CF1B5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599" y="338138"/>
            <a:ext cx="1949451" cy="130600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B9DFC61-9E4D-449B-BE6A-D95B43C29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6870" y="2160827"/>
            <a:ext cx="7748143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80C2D5-180A-DB4A-F349-E096ED4B8F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382" y="2807654"/>
            <a:ext cx="3766631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BC3F17A-6895-5C18-A3FB-BE8EAED5F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69" y="2807654"/>
            <a:ext cx="3766631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88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A246226-028C-EF73-2D0A-CBAF5F257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95068AE-D94C-8348-69CA-CA775BA96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0495" y="224444"/>
            <a:ext cx="4037061" cy="6409112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5793052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5793052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05432A9-3E2E-2B0A-60F0-79F857E9C8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0496" y="0"/>
            <a:ext cx="388147" cy="388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6863DF7-850A-4940-1E30-36ED712A66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930496" y="6469853"/>
            <a:ext cx="388147" cy="3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8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64C404-0FF0-8884-1074-7AD187DD8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0A925DF-00FA-88A9-3DFE-68C215E3D7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24444"/>
            <a:ext cx="5871556" cy="6409112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4166679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4166680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39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4150A5-4064-0440-6A93-60292F39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4166679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4166680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B47CE2-EB1C-0F3E-49CB-9F2092988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679450"/>
            <a:ext cx="5791200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4684648-E718-CADB-87AC-BFDA6DA13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521829"/>
            <a:ext cx="5791200" cy="2656721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882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4150A5-4064-0440-6A93-60292F39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4166679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4166680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B47CE2-EB1C-0F3E-49CB-9F2092988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679450"/>
            <a:ext cx="2802771" cy="5499100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940859D-3D06-1416-033A-6114770D2C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4429" y="679450"/>
            <a:ext cx="2802771" cy="5499100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882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94150A5-4064-0440-6A93-60292F39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2583" y="0"/>
            <a:ext cx="2099417" cy="222704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BCBA69-2D57-7D75-0231-2F5F0A0EC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71" y="2875002"/>
            <a:ext cx="4166679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9BDEC6-E9D2-1DEC-CDEA-381623B0F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870" y="3521829"/>
            <a:ext cx="4166680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B47CE2-EB1C-0F3E-49CB-9F20929883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679450"/>
            <a:ext cx="1790700" cy="5499100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940859D-3D06-1416-033A-6114770D2C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2359" y="679450"/>
            <a:ext cx="3814841" cy="5499100"/>
          </a:xfrm>
          <a:prstGeom prst="roundRect">
            <a:avLst>
              <a:gd name="adj" fmla="val 79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444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844CD9-FB37-2C4F-2D32-DACBA2A25C8C}"/>
              </a:ext>
            </a:extLst>
          </p:cNvPr>
          <p:cNvSpPr txBox="1"/>
          <p:nvPr userDrawn="1"/>
        </p:nvSpPr>
        <p:spPr>
          <a:xfrm>
            <a:off x="1645159" y="407141"/>
            <a:ext cx="127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solidFill>
                  <a:srgbClr val="1A8064"/>
                </a:solidFill>
                <a:latin typeface="PP Telegraf" pitchFamily="50" charset="-18"/>
              </a:rPr>
              <a:t>SKB-GROUP.AT</a:t>
            </a:r>
            <a:br>
              <a:rPr lang="pl-PL" sz="900" dirty="0">
                <a:latin typeface="PP Telegraf" pitchFamily="50" charset="-18"/>
              </a:rPr>
            </a:br>
            <a:r>
              <a:rPr lang="pl-PL" sz="900" dirty="0">
                <a:latin typeface="PP Telegraf" pitchFamily="50" charset="-18"/>
              </a:rPr>
              <a:t>SKW | PRAKAB | 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5FBC5-7D82-4F3C-8EF4-5432E17545B2}"/>
              </a:ext>
            </a:extLst>
          </p:cNvPr>
          <p:cNvSpPr txBox="1"/>
          <p:nvPr userDrawn="1"/>
        </p:nvSpPr>
        <p:spPr>
          <a:xfrm>
            <a:off x="3354896" y="543058"/>
            <a:ext cx="4469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>
                <a:latin typeface="PP Telegraf" pitchFamily="50" charset="-18"/>
              </a:rPr>
              <a:t>SLIDESHOW TITLE 1/2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D78B97-8461-D447-1470-6BC6674C304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7800" y="452978"/>
            <a:ext cx="848954" cy="2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8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55" r:id="rId12"/>
    <p:sldLayoutId id="2147483654" r:id="rId13"/>
    <p:sldLayoutId id="2147483653" r:id="rId14"/>
    <p:sldLayoutId id="2147483663" r:id="rId15"/>
    <p:sldLayoutId id="2147483664" r:id="rId16"/>
    <p:sldLayoutId id="2147483665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3.png"/><Relationship Id="rId21" Type="http://schemas.openxmlformats.org/officeDocument/2006/relationships/image" Target="../media/image81.jpe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120.jpe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image" Target="../media/image119.png"/><Relationship Id="rId16" Type="http://schemas.openxmlformats.org/officeDocument/2006/relationships/image" Target="../media/image133.jpe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jpe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Relationship Id="rId22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4119-EE9F-0B1B-9A3B-26BDCFF5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15" y="4374454"/>
            <a:ext cx="11177303" cy="1111946"/>
          </a:xfrm>
        </p:spPr>
        <p:txBody>
          <a:bodyPr/>
          <a:lstStyle/>
          <a:p>
            <a:r>
              <a:rPr lang="cs-CZ" sz="8000" b="1" dirty="0"/>
              <a:t>Profil společnosti 2026</a:t>
            </a:r>
            <a:br>
              <a:rPr lang="de-DE" sz="8000" b="1" dirty="0"/>
            </a:br>
            <a:endParaRPr lang="pl-P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42C06-A7A5-363B-7338-BFFB95B434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PRAKAB PRAŽSKÁ KABELOVNA, </a:t>
            </a:r>
            <a:r>
              <a:rPr lang="cs-CZ" cap="none" dirty="0"/>
              <a:t>s.r.o.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406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8" descr="Obsah obrázku text, obloha, venku&#10;&#10;Popis byl vytvořen automaticky">
            <a:extLst>
              <a:ext uri="{FF2B5EF4-FFF2-40B4-BE49-F238E27FC236}">
                <a16:creationId xmlns:a16="http://schemas.microsoft.com/office/drawing/2014/main" id="{1C6BD52C-CF66-E404-92E4-C2DD4EA0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56" y="3707044"/>
            <a:ext cx="315436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ek 2">
            <a:extLst>
              <a:ext uri="{FF2B5EF4-FFF2-40B4-BE49-F238E27FC236}">
                <a16:creationId xmlns:a16="http://schemas.microsoft.com/office/drawing/2014/main" id="{2353062C-8F6E-C7FA-334B-3D1D6C3DF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44863"/>
            <a:ext cx="8424862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28">
            <a:extLst>
              <a:ext uri="{FF2B5EF4-FFF2-40B4-BE49-F238E27FC236}">
                <a16:creationId xmlns:a16="http://schemas.microsoft.com/office/drawing/2014/main" id="{7C5BC2D5-1059-90FE-B3E8-A5758FDEB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727" y="3315859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ázek 29">
            <a:extLst>
              <a:ext uri="{FF2B5EF4-FFF2-40B4-BE49-F238E27FC236}">
                <a16:creationId xmlns:a16="http://schemas.microsoft.com/office/drawing/2014/main" id="{EC5A4932-C42D-CBB3-08F6-28B561704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78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Obrázek 27">
            <a:extLst>
              <a:ext uri="{FF2B5EF4-FFF2-40B4-BE49-F238E27FC236}">
                <a16:creationId xmlns:a16="http://schemas.microsoft.com/office/drawing/2014/main" id="{AF24BD76-A5F7-30CF-D34D-AF4FE6CD6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2" y="3286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Obrázek 27">
            <a:extLst>
              <a:ext uri="{FF2B5EF4-FFF2-40B4-BE49-F238E27FC236}">
                <a16:creationId xmlns:a16="http://schemas.microsoft.com/office/drawing/2014/main" id="{16AA1EC9-03B6-C379-1713-CC1B3FDDF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86" y="329247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22">
            <a:extLst>
              <a:ext uri="{FF2B5EF4-FFF2-40B4-BE49-F238E27FC236}">
                <a16:creationId xmlns:a16="http://schemas.microsoft.com/office/drawing/2014/main" id="{89686F3D-8D8F-979A-C73F-49008895351A}"/>
              </a:ext>
            </a:extLst>
          </p:cNvPr>
          <p:cNvSpPr txBox="1"/>
          <p:nvPr/>
        </p:nvSpPr>
        <p:spPr bwMode="auto">
          <a:xfrm>
            <a:off x="5819258" y="3408736"/>
            <a:ext cx="6367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1946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Textfeld 19">
            <a:extLst>
              <a:ext uri="{FF2B5EF4-FFF2-40B4-BE49-F238E27FC236}">
                <a16:creationId xmlns:a16="http://schemas.microsoft.com/office/drawing/2014/main" id="{CC722F54-6762-FE21-5258-0F0CED999F22}"/>
              </a:ext>
            </a:extLst>
          </p:cNvPr>
          <p:cNvSpPr txBox="1"/>
          <p:nvPr/>
        </p:nvSpPr>
        <p:spPr bwMode="auto">
          <a:xfrm>
            <a:off x="6837684" y="3426628"/>
            <a:ext cx="6447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1950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Textfeld 20">
            <a:extLst>
              <a:ext uri="{FF2B5EF4-FFF2-40B4-BE49-F238E27FC236}">
                <a16:creationId xmlns:a16="http://schemas.microsoft.com/office/drawing/2014/main" id="{C14D4051-6993-385B-FC88-489823D1012E}"/>
              </a:ext>
            </a:extLst>
          </p:cNvPr>
          <p:cNvSpPr txBox="1"/>
          <p:nvPr/>
        </p:nvSpPr>
        <p:spPr bwMode="auto">
          <a:xfrm>
            <a:off x="7912384" y="3417735"/>
            <a:ext cx="63030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1968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Textfeld 20">
            <a:extLst>
              <a:ext uri="{FF2B5EF4-FFF2-40B4-BE49-F238E27FC236}">
                <a16:creationId xmlns:a16="http://schemas.microsoft.com/office/drawing/2014/main" id="{7B8A8EF0-E39C-2528-3CC1-F50058671B01}"/>
              </a:ext>
            </a:extLst>
          </p:cNvPr>
          <p:cNvSpPr txBox="1"/>
          <p:nvPr/>
        </p:nvSpPr>
        <p:spPr bwMode="auto">
          <a:xfrm>
            <a:off x="8815352" y="3399267"/>
            <a:ext cx="63350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1984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30569A31-0963-E252-9A48-B2E8B7796C5A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5115401" y="1357282"/>
            <a:ext cx="338265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zestátnění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a začlenění do národního podniku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Elektrotechnické závody Křižík, poté do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nár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.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podniku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Kablo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Bratislava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2" name="Textfeld 23">
            <a:extLst>
              <a:ext uri="{FF2B5EF4-FFF2-40B4-BE49-F238E27FC236}">
                <a16:creationId xmlns:a16="http://schemas.microsoft.com/office/drawing/2014/main" id="{30D86BEB-6FAF-F412-BF92-7464244D7684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6290752" y="1763897"/>
            <a:ext cx="297709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osamostatnění a přejmenování podniku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na </a:t>
            </a:r>
            <a:r>
              <a:rPr lang="cs-CZ" altLang="en-US" sz="1200" b="1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Kablo</a:t>
            </a: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Hostivař</a:t>
            </a:r>
            <a:endParaRPr lang="en-GB" altLang="en-US" sz="1200" b="1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3" name="Textfeld 23">
            <a:extLst>
              <a:ext uri="{FF2B5EF4-FFF2-40B4-BE49-F238E27FC236}">
                <a16:creationId xmlns:a16="http://schemas.microsoft.com/office/drawing/2014/main" id="{A169AD68-132E-D3E8-3918-9DCEA471FEC5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7247233" y="1633500"/>
            <a:ext cx="309571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zahájení výstavby 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nových výrobních hal,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během deseti let bylo vystavěno šest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výrobních hal o ploše víc než 8000 </a:t>
            </a:r>
            <a:r>
              <a:rPr lang="cs-CZ" sz="12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m²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4" name="Textfeld 23">
            <a:extLst>
              <a:ext uri="{FF2B5EF4-FFF2-40B4-BE49-F238E27FC236}">
                <a16:creationId xmlns:a16="http://schemas.microsoft.com/office/drawing/2014/main" id="{87FF568B-8C5F-8A71-6625-9D9B7193C3A4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8390451" y="2154282"/>
            <a:ext cx="245772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výstavba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nové železniční vlečky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15380" name="Obrázek 6" descr="Obsah obrázku text, venku, obloha&#10;&#10;Popis byl vytvořen automaticky">
            <a:extLst>
              <a:ext uri="{FF2B5EF4-FFF2-40B4-BE49-F238E27FC236}">
                <a16:creationId xmlns:a16="http://schemas.microsoft.com/office/drawing/2014/main" id="{2744C000-BFDA-DD87-F13B-03DA2F70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" y="879475"/>
            <a:ext cx="5135573" cy="52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" descr="Kablo – Wikipedie">
            <a:extLst>
              <a:ext uri="{FF2B5EF4-FFF2-40B4-BE49-F238E27FC236}">
                <a16:creationId xmlns:a16="http://schemas.microsoft.com/office/drawing/2014/main" id="{DFF04532-6C77-C310-61EC-5341DCBD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" y="5343525"/>
            <a:ext cx="30194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 descr="Obsah obrázku venku&#10;&#10;Popis byl vytvořen automaticky">
            <a:extLst>
              <a:ext uri="{FF2B5EF4-FFF2-40B4-BE49-F238E27FC236}">
                <a16:creationId xmlns:a16="http://schemas.microsoft.com/office/drawing/2014/main" id="{6597D2DE-2196-17EF-3498-4145AF99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80" y="3816813"/>
            <a:ext cx="3827312" cy="25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1089DE4-A68E-C616-B0BD-AC0B07CCA167}"/>
              </a:ext>
            </a:extLst>
          </p:cNvPr>
          <p:cNvSpPr txBox="1"/>
          <p:nvPr/>
        </p:nvSpPr>
        <p:spPr bwMode="auto">
          <a:xfrm>
            <a:off x="1985964" y="3435351"/>
            <a:ext cx="60785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1400" b="1" dirty="0">
                <a:solidFill>
                  <a:srgbClr val="156F5E"/>
                </a:solidFill>
                <a:ea typeface="+mj-ea"/>
                <a:cs typeface="+mj-cs"/>
              </a:rPr>
              <a:t>1</a:t>
            </a: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991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9232" name="Textfeld 21">
            <a:extLst>
              <a:ext uri="{FF2B5EF4-FFF2-40B4-BE49-F238E27FC236}">
                <a16:creationId xmlns:a16="http://schemas.microsoft.com/office/drawing/2014/main" id="{B2018CAB-0038-1A28-1371-86B994148B90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1491712" y="1850918"/>
            <a:ext cx="2541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název společnosti se opět změnil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na </a:t>
            </a: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PRAKAB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a vznikla myšlenka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o hledání strategického partnera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8" name="Textfeld 22">
            <a:extLst>
              <a:ext uri="{FF2B5EF4-FFF2-40B4-BE49-F238E27FC236}">
                <a16:creationId xmlns:a16="http://schemas.microsoft.com/office/drawing/2014/main" id="{7349CA62-8880-65ED-6AB0-B92D419EC412}"/>
              </a:ext>
            </a:extLst>
          </p:cNvPr>
          <p:cNvSpPr txBox="1"/>
          <p:nvPr/>
        </p:nvSpPr>
        <p:spPr bwMode="auto">
          <a:xfrm>
            <a:off x="2768600" y="3435351"/>
            <a:ext cx="63831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1992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9234" name="Textfeld 23">
            <a:extLst>
              <a:ext uri="{FF2B5EF4-FFF2-40B4-BE49-F238E27FC236}">
                <a16:creationId xmlns:a16="http://schemas.microsoft.com/office/drawing/2014/main" id="{DCB8F2D4-2F19-4931-BBC1-3CF2CB164142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2416970" y="1815578"/>
            <a:ext cx="2465387" cy="46935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obnovení původních svazků,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většinový podíl přebírá </a:t>
            </a: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SKW</a:t>
            </a:r>
            <a:endParaRPr lang="en-GB" altLang="en-US" sz="1200" b="1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" name="Textfeld 23">
            <a:extLst>
              <a:ext uri="{FF2B5EF4-FFF2-40B4-BE49-F238E27FC236}">
                <a16:creationId xmlns:a16="http://schemas.microsoft.com/office/drawing/2014/main" id="{88DFBD44-0B22-1BBB-1C37-4A526526A559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3035643" y="2025264"/>
            <a:ext cx="268695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l-PL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přesun výroby </a:t>
            </a:r>
            <a:r>
              <a:rPr lang="pl-PL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z SKW do PRAKABu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9237" name="Textfeld 23">
            <a:extLst>
              <a:ext uri="{FF2B5EF4-FFF2-40B4-BE49-F238E27FC236}">
                <a16:creationId xmlns:a16="http://schemas.microsoft.com/office/drawing/2014/main" id="{C8E96652-A6D2-FC48-0273-2FD9844C6D70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3652753" y="1907790"/>
            <a:ext cx="3103735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rozšíření kapacit pro výrobu </a:t>
            </a: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FRNC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kabelů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6" name="Textfeld 19">
            <a:extLst>
              <a:ext uri="{FF2B5EF4-FFF2-40B4-BE49-F238E27FC236}">
                <a16:creationId xmlns:a16="http://schemas.microsoft.com/office/drawing/2014/main" id="{C95E5937-6394-8159-411F-EDDA2B354144}"/>
              </a:ext>
            </a:extLst>
          </p:cNvPr>
          <p:cNvSpPr txBox="1"/>
          <p:nvPr/>
        </p:nvSpPr>
        <p:spPr bwMode="auto">
          <a:xfrm>
            <a:off x="3549651" y="3435351"/>
            <a:ext cx="6206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1997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81B564CB-DCFD-7ACC-1E15-EFB60EB73D0D}"/>
              </a:ext>
            </a:extLst>
          </p:cNvPr>
          <p:cNvSpPr txBox="1"/>
          <p:nvPr/>
        </p:nvSpPr>
        <p:spPr bwMode="auto">
          <a:xfrm>
            <a:off x="4332289" y="3435351"/>
            <a:ext cx="6912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2002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pic>
        <p:nvPicPr>
          <p:cNvPr id="16399" name="Obrázek 2">
            <a:extLst>
              <a:ext uri="{FF2B5EF4-FFF2-40B4-BE49-F238E27FC236}">
                <a16:creationId xmlns:a16="http://schemas.microsoft.com/office/drawing/2014/main" id="{E682ED76-A7B8-3BA0-348E-A41C89EE0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44863"/>
            <a:ext cx="8424862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Obrázek 6">
            <a:extLst>
              <a:ext uri="{FF2B5EF4-FFF2-40B4-BE49-F238E27FC236}">
                <a16:creationId xmlns:a16="http://schemas.microsoft.com/office/drawing/2014/main" id="{6326ED04-857A-5736-55DF-15684321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9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Obrázek 27">
            <a:extLst>
              <a:ext uri="{FF2B5EF4-FFF2-40B4-BE49-F238E27FC236}">
                <a16:creationId xmlns:a16="http://schemas.microsoft.com/office/drawing/2014/main" id="{F5594F94-25D4-D36E-6A81-E43B7B83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6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Obrázek 28">
            <a:extLst>
              <a:ext uri="{FF2B5EF4-FFF2-40B4-BE49-F238E27FC236}">
                <a16:creationId xmlns:a16="http://schemas.microsoft.com/office/drawing/2014/main" id="{1E26F8C7-90B6-B2CA-6CB7-F5B0B0A33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1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Obrázek 29">
            <a:extLst>
              <a:ext uri="{FF2B5EF4-FFF2-40B4-BE49-F238E27FC236}">
                <a16:creationId xmlns:a16="http://schemas.microsoft.com/office/drawing/2014/main" id="{12D2899C-023B-DDB1-C1AD-051EA68DB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9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Obrázek 27">
            <a:extLst>
              <a:ext uri="{FF2B5EF4-FFF2-40B4-BE49-F238E27FC236}">
                <a16:creationId xmlns:a16="http://schemas.microsoft.com/office/drawing/2014/main" id="{C97D4DC0-D864-BB5C-A4CA-F617F467D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1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Obrázek 27">
            <a:extLst>
              <a:ext uri="{FF2B5EF4-FFF2-40B4-BE49-F238E27FC236}">
                <a16:creationId xmlns:a16="http://schemas.microsoft.com/office/drawing/2014/main" id="{14DD6D73-155A-5EA6-B82A-8889B5B58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9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Obrázek 27">
            <a:extLst>
              <a:ext uri="{FF2B5EF4-FFF2-40B4-BE49-F238E27FC236}">
                <a16:creationId xmlns:a16="http://schemas.microsoft.com/office/drawing/2014/main" id="{BB6AC522-27A9-8041-3AF2-C1EA38693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6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Obrázek 27">
            <a:extLst>
              <a:ext uri="{FF2B5EF4-FFF2-40B4-BE49-F238E27FC236}">
                <a16:creationId xmlns:a16="http://schemas.microsoft.com/office/drawing/2014/main" id="{ED836D67-179F-D111-B2E3-9FC12D2CF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1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Obrázek 27">
            <a:extLst>
              <a:ext uri="{FF2B5EF4-FFF2-40B4-BE49-F238E27FC236}">
                <a16:creationId xmlns:a16="http://schemas.microsoft.com/office/drawing/2014/main" id="{4C34F700-7635-42B3-7FF6-25F62B441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9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Obrázek 27">
            <a:extLst>
              <a:ext uri="{FF2B5EF4-FFF2-40B4-BE49-F238E27FC236}">
                <a16:creationId xmlns:a16="http://schemas.microsoft.com/office/drawing/2014/main" id="{3AFF2FE2-53B3-F207-FF98-1A0FD4CFF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3306764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20">
            <a:extLst>
              <a:ext uri="{FF2B5EF4-FFF2-40B4-BE49-F238E27FC236}">
                <a16:creationId xmlns:a16="http://schemas.microsoft.com/office/drawing/2014/main" id="{73B51AFD-C3BD-BD0C-C86D-3AB78DF2A3F4}"/>
              </a:ext>
            </a:extLst>
          </p:cNvPr>
          <p:cNvSpPr txBox="1"/>
          <p:nvPr/>
        </p:nvSpPr>
        <p:spPr bwMode="auto">
          <a:xfrm>
            <a:off x="5114925" y="3435351"/>
            <a:ext cx="67358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2007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34" name="Textfeld 15">
            <a:extLst>
              <a:ext uri="{FF2B5EF4-FFF2-40B4-BE49-F238E27FC236}">
                <a16:creationId xmlns:a16="http://schemas.microsoft.com/office/drawing/2014/main" id="{0358EE81-9D3C-597C-E86E-07BE36352ECB}"/>
              </a:ext>
            </a:extLst>
          </p:cNvPr>
          <p:cNvSpPr txBox="1"/>
          <p:nvPr/>
        </p:nvSpPr>
        <p:spPr bwMode="auto">
          <a:xfrm>
            <a:off x="5897563" y="3435351"/>
            <a:ext cx="6832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2008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35" name="Textfeld 22">
            <a:extLst>
              <a:ext uri="{FF2B5EF4-FFF2-40B4-BE49-F238E27FC236}">
                <a16:creationId xmlns:a16="http://schemas.microsoft.com/office/drawing/2014/main" id="{00CB47DA-2079-CEA3-5022-F1A1193D7918}"/>
              </a:ext>
            </a:extLst>
          </p:cNvPr>
          <p:cNvSpPr txBox="1"/>
          <p:nvPr/>
        </p:nvSpPr>
        <p:spPr bwMode="auto">
          <a:xfrm>
            <a:off x="6680200" y="3435351"/>
            <a:ext cx="6864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2009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36" name="Textfeld 19">
            <a:extLst>
              <a:ext uri="{FF2B5EF4-FFF2-40B4-BE49-F238E27FC236}">
                <a16:creationId xmlns:a16="http://schemas.microsoft.com/office/drawing/2014/main" id="{489B38D5-C12B-5233-EA98-FB7CBE7F58EB}"/>
              </a:ext>
            </a:extLst>
          </p:cNvPr>
          <p:cNvSpPr txBox="1"/>
          <p:nvPr/>
        </p:nvSpPr>
        <p:spPr bwMode="auto">
          <a:xfrm>
            <a:off x="7462839" y="3435351"/>
            <a:ext cx="62388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2011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37" name="Textfeld 20">
            <a:extLst>
              <a:ext uri="{FF2B5EF4-FFF2-40B4-BE49-F238E27FC236}">
                <a16:creationId xmlns:a16="http://schemas.microsoft.com/office/drawing/2014/main" id="{CE0E8697-34F4-2B95-49B2-C0C742A6F8E8}"/>
              </a:ext>
            </a:extLst>
          </p:cNvPr>
          <p:cNvSpPr txBox="1"/>
          <p:nvPr/>
        </p:nvSpPr>
        <p:spPr bwMode="auto">
          <a:xfrm>
            <a:off x="8245475" y="3435351"/>
            <a:ext cx="65434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2012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38" name="Textfeld 20">
            <a:extLst>
              <a:ext uri="{FF2B5EF4-FFF2-40B4-BE49-F238E27FC236}">
                <a16:creationId xmlns:a16="http://schemas.microsoft.com/office/drawing/2014/main" id="{EB02447E-A935-25EE-6251-BD13E2EAA7EE}"/>
              </a:ext>
            </a:extLst>
          </p:cNvPr>
          <p:cNvSpPr txBox="1"/>
          <p:nvPr/>
        </p:nvSpPr>
        <p:spPr bwMode="auto">
          <a:xfrm>
            <a:off x="9026526" y="3435351"/>
            <a:ext cx="64953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ea typeface="+mj-ea"/>
                <a:cs typeface="+mj-cs"/>
              </a:rPr>
              <a:t>2015</a:t>
            </a:r>
            <a:endParaRPr lang="en-GB" sz="1400" b="1" dirty="0">
              <a:solidFill>
                <a:srgbClr val="156F5E"/>
              </a:solidFill>
              <a:ea typeface="+mj-ea"/>
              <a:cs typeface="+mj-cs"/>
            </a:endParaRPr>
          </a:p>
        </p:txBody>
      </p:sp>
      <p:sp>
        <p:nvSpPr>
          <p:cNvPr id="39" name="Textfeld 23">
            <a:extLst>
              <a:ext uri="{FF2B5EF4-FFF2-40B4-BE49-F238E27FC236}">
                <a16:creationId xmlns:a16="http://schemas.microsoft.com/office/drawing/2014/main" id="{163F5A14-518F-66B3-A0EC-EF4431946E56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4575344" y="1984525"/>
            <a:ext cx="255871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výstavba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nových výrobních hal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pro silové kabely o ploše 4500 </a:t>
            </a:r>
            <a:r>
              <a:rPr lang="cs-CZ" sz="12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m²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0" name="Textfeld 23">
            <a:extLst>
              <a:ext uri="{FF2B5EF4-FFF2-40B4-BE49-F238E27FC236}">
                <a16:creationId xmlns:a16="http://schemas.microsoft.com/office/drawing/2014/main" id="{34978FF3-AE00-69F4-EEB4-91F91A2D3920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5093213" y="1651943"/>
            <a:ext cx="3472425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rozšíření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a zkvalitnění sortimentu nehořlavých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a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bezhalogenních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kabelů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PRAFla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0F3A6E64-7831-BEEA-0CA7-1A6979C3EB24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6103799" y="2022090"/>
            <a:ext cx="2786340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zavedení metod štíhlé výroby (</a:t>
            </a: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LEAN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)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2" name="Textfeld 23">
            <a:extLst>
              <a:ext uri="{FF2B5EF4-FFF2-40B4-BE49-F238E27FC236}">
                <a16:creationId xmlns:a16="http://schemas.microsoft.com/office/drawing/2014/main" id="{3D0B8938-4F3C-DF74-A6A2-22247CF9B700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6923029" y="1869174"/>
            <a:ext cx="2441694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výstavba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speciální laboratoře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na vývoj izolačních a plášťových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bezhalogenních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směsí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3" name="Textfeld 23">
            <a:extLst>
              <a:ext uri="{FF2B5EF4-FFF2-40B4-BE49-F238E27FC236}">
                <a16:creationId xmlns:a16="http://schemas.microsoft.com/office/drawing/2014/main" id="{A3160E6D-389F-0987-8DEC-41AF02BE5875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7738930" y="1796149"/>
            <a:ext cx="262123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podíl exportu 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téměř 75%, mezi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hlavními exportními zeměmi A, DE,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SK, PL, Skandinávie a Rusko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4" name="Textfeld 23">
            <a:extLst>
              <a:ext uri="{FF2B5EF4-FFF2-40B4-BE49-F238E27FC236}">
                <a16:creationId xmlns:a16="http://schemas.microsoft.com/office/drawing/2014/main" id="{B8EC2366-BB48-C759-E6F7-E6BC7F228A75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8674995" y="1960455"/>
            <a:ext cx="224452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výstavba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nové výrobní částí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na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kompaundaci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měkčených </a:t>
            </a:r>
            <a:b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PVC směsí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16423" name="Obrázek 12">
            <a:extLst>
              <a:ext uri="{FF2B5EF4-FFF2-40B4-BE49-F238E27FC236}">
                <a16:creationId xmlns:a16="http://schemas.microsoft.com/office/drawing/2014/main" id="{8B5D993A-6A82-FFCA-50B2-C9B17FAAB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6" y="4616467"/>
            <a:ext cx="3234704" cy="21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Obrázek 16">
            <a:extLst>
              <a:ext uri="{FF2B5EF4-FFF2-40B4-BE49-F238E27FC236}">
                <a16:creationId xmlns:a16="http://schemas.microsoft.com/office/drawing/2014/main" id="{F712E342-E09B-A8A6-97F6-47B4F5AF9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84" y="3749625"/>
            <a:ext cx="3791429" cy="297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feld 15">
            <a:extLst>
              <a:ext uri="{FF2B5EF4-FFF2-40B4-BE49-F238E27FC236}">
                <a16:creationId xmlns:a16="http://schemas.microsoft.com/office/drawing/2014/main" id="{E6F6EEE7-860A-6A03-EF11-4CE648FA85D8}"/>
              </a:ext>
            </a:extLst>
          </p:cNvPr>
          <p:cNvSpPr txBox="1"/>
          <p:nvPr/>
        </p:nvSpPr>
        <p:spPr bwMode="auto">
          <a:xfrm>
            <a:off x="2270126" y="6558461"/>
            <a:ext cx="571238" cy="215444"/>
          </a:xfrm>
          <a:prstGeom prst="rect">
            <a:avLst/>
          </a:prstGeom>
          <a:solidFill>
            <a:srgbClr val="000000"/>
          </a:solidFill>
        </p:spPr>
        <p:txBody>
          <a:bodyPr wrap="none" lIns="36000" tIns="0" rIns="36000" bIns="0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chemeClr val="bg1"/>
                </a:solidFill>
                <a:ea typeface="+mj-ea"/>
                <a:cs typeface="+mj-cs"/>
              </a:rPr>
              <a:t>2008</a:t>
            </a:r>
            <a:endParaRPr lang="en-GB" sz="1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7" name="Textfeld 15">
            <a:extLst>
              <a:ext uri="{FF2B5EF4-FFF2-40B4-BE49-F238E27FC236}">
                <a16:creationId xmlns:a16="http://schemas.microsoft.com/office/drawing/2014/main" id="{FD963AF1-B58E-7648-C723-FB75479CC666}"/>
              </a:ext>
            </a:extLst>
          </p:cNvPr>
          <p:cNvSpPr txBox="1"/>
          <p:nvPr/>
        </p:nvSpPr>
        <p:spPr bwMode="auto">
          <a:xfrm>
            <a:off x="8221184" y="6495692"/>
            <a:ext cx="735072" cy="215444"/>
          </a:xfrm>
          <a:prstGeom prst="rect">
            <a:avLst/>
          </a:prstGeom>
          <a:solidFill>
            <a:srgbClr val="000000"/>
          </a:solidFill>
        </p:spPr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chemeClr val="bg1"/>
                </a:solidFill>
                <a:ea typeface="+mj-ea"/>
                <a:cs typeface="+mj-cs"/>
              </a:rPr>
              <a:t>2015</a:t>
            </a:r>
            <a:endParaRPr lang="en-GB" sz="14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6422" name="Obrázek 11">
            <a:extLst>
              <a:ext uri="{FF2B5EF4-FFF2-40B4-BE49-F238E27FC236}">
                <a16:creationId xmlns:a16="http://schemas.microsoft.com/office/drawing/2014/main" id="{8C5C9976-1ED1-08CC-ACE5-26EAA073F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3844889"/>
            <a:ext cx="3237431" cy="21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feld 15">
            <a:extLst>
              <a:ext uri="{FF2B5EF4-FFF2-40B4-BE49-F238E27FC236}">
                <a16:creationId xmlns:a16="http://schemas.microsoft.com/office/drawing/2014/main" id="{55BB861C-ABBB-F73D-635B-465D178D4BC1}"/>
              </a:ext>
            </a:extLst>
          </p:cNvPr>
          <p:cNvSpPr txBox="1"/>
          <p:nvPr/>
        </p:nvSpPr>
        <p:spPr bwMode="auto">
          <a:xfrm>
            <a:off x="11837" y="5810379"/>
            <a:ext cx="561620" cy="215444"/>
          </a:xfrm>
          <a:prstGeom prst="rect">
            <a:avLst/>
          </a:prstGeom>
          <a:solidFill>
            <a:srgbClr val="000000"/>
          </a:solidFill>
        </p:spPr>
        <p:txBody>
          <a:bodyPr wrap="none" lIns="36000" tIns="0" rIns="36000" bIns="0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chemeClr val="bg1"/>
                </a:solidFill>
                <a:ea typeface="+mj-ea"/>
                <a:cs typeface="+mj-cs"/>
              </a:rPr>
              <a:t>2007</a:t>
            </a:r>
            <a:endParaRPr lang="en-GB" sz="1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2">
            <a:extLst>
              <a:ext uri="{FF2B5EF4-FFF2-40B4-BE49-F238E27FC236}">
                <a16:creationId xmlns:a16="http://schemas.microsoft.com/office/drawing/2014/main" id="{846E7E1B-87B8-9ED3-BBCD-4027CE8D3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" y="4136431"/>
            <a:ext cx="2319969" cy="17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3A55400-1D5E-4052-7D66-1BBFC6742E9D}"/>
              </a:ext>
            </a:extLst>
          </p:cNvPr>
          <p:cNvSpPr txBox="1"/>
          <p:nvPr/>
        </p:nvSpPr>
        <p:spPr bwMode="auto">
          <a:xfrm>
            <a:off x="2611438" y="3479801"/>
            <a:ext cx="65434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2021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32" name="Textfeld 21">
            <a:extLst>
              <a:ext uri="{FF2B5EF4-FFF2-40B4-BE49-F238E27FC236}">
                <a16:creationId xmlns:a16="http://schemas.microsoft.com/office/drawing/2014/main" id="{81BBA02D-971F-EA53-84C0-54764F7B897C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1991646" y="1620241"/>
            <a:ext cx="2690160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 září PRAKAB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oslávil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100 let od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svého založení a při této příležitosti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vydal také knihu, která kromě jiného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obsahuje objekty rozšířené reality.</a:t>
            </a:r>
            <a:endParaRPr lang="en-GB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17417" name="Obrázek 2">
            <a:extLst>
              <a:ext uri="{FF2B5EF4-FFF2-40B4-BE49-F238E27FC236}">
                <a16:creationId xmlns:a16="http://schemas.microsoft.com/office/drawing/2014/main" id="{B5906307-8ABC-D98C-F15E-E248751EE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44863"/>
            <a:ext cx="8424862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Obrázek 6">
            <a:extLst>
              <a:ext uri="{FF2B5EF4-FFF2-40B4-BE49-F238E27FC236}">
                <a16:creationId xmlns:a16="http://schemas.microsoft.com/office/drawing/2014/main" id="{4CDEE9E8-C7A0-431E-7B74-0A9E3BCA6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4" y="330517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Obrázek 27">
            <a:extLst>
              <a:ext uri="{FF2B5EF4-FFF2-40B4-BE49-F238E27FC236}">
                <a16:creationId xmlns:a16="http://schemas.microsoft.com/office/drawing/2014/main" id="{CE4497A8-3192-89FB-F011-BD3111B73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330517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Obrázek 11">
            <a:extLst>
              <a:ext uri="{FF2B5EF4-FFF2-40B4-BE49-F238E27FC236}">
                <a16:creationId xmlns:a16="http://schemas.microsoft.com/office/drawing/2014/main" id="{CF2B5B41-978A-D90F-C35B-ACD2F68D5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45" y="3819328"/>
            <a:ext cx="2107772" cy="300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feld 15">
            <a:extLst>
              <a:ext uri="{FF2B5EF4-FFF2-40B4-BE49-F238E27FC236}">
                <a16:creationId xmlns:a16="http://schemas.microsoft.com/office/drawing/2014/main" id="{E5A11C73-39F6-564D-B2BB-3365F5E7EE49}"/>
              </a:ext>
            </a:extLst>
          </p:cNvPr>
          <p:cNvSpPr txBox="1"/>
          <p:nvPr/>
        </p:nvSpPr>
        <p:spPr bwMode="auto">
          <a:xfrm>
            <a:off x="2087645" y="6593574"/>
            <a:ext cx="614051" cy="215444"/>
          </a:xfrm>
          <a:prstGeom prst="rect">
            <a:avLst/>
          </a:prstGeom>
          <a:solidFill>
            <a:srgbClr val="000000"/>
          </a:solidFill>
        </p:spPr>
        <p:txBody>
          <a:bodyPr wrap="square" lIns="36000" tIns="0" rIns="36000" bIns="0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2021</a:t>
            </a:r>
            <a:endParaRPr lang="en-GB" sz="1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Textfeld 15">
            <a:extLst>
              <a:ext uri="{FF2B5EF4-FFF2-40B4-BE49-F238E27FC236}">
                <a16:creationId xmlns:a16="http://schemas.microsoft.com/office/drawing/2014/main" id="{028E7042-31D4-E48C-29F7-F62D270BE302}"/>
              </a:ext>
            </a:extLst>
          </p:cNvPr>
          <p:cNvSpPr txBox="1"/>
          <p:nvPr/>
        </p:nvSpPr>
        <p:spPr bwMode="auto">
          <a:xfrm>
            <a:off x="5111751" y="3487739"/>
            <a:ext cx="6848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2022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Textfeld 21">
            <a:extLst>
              <a:ext uri="{FF2B5EF4-FFF2-40B4-BE49-F238E27FC236}">
                <a16:creationId xmlns:a16="http://schemas.microsoft.com/office/drawing/2014/main" id="{0A88329C-3E99-12D7-0BFB-6B054890885F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4645127" y="1900632"/>
            <a:ext cx="220925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Výstavba logistických skladů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PRARÉNA, účast na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veletrhu </a:t>
            </a:r>
            <a:r>
              <a:rPr lang="cs-CZ" altLang="en-US" sz="1200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Innotrans</a:t>
            </a: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Berlín</a:t>
            </a:r>
          </a:p>
        </p:txBody>
      </p:sp>
      <p:sp>
        <p:nvSpPr>
          <p:cNvPr id="2" name="Textfeld 15">
            <a:extLst>
              <a:ext uri="{FF2B5EF4-FFF2-40B4-BE49-F238E27FC236}">
                <a16:creationId xmlns:a16="http://schemas.microsoft.com/office/drawing/2014/main" id="{9E8962A3-A402-7475-150F-B3BA203AC7E7}"/>
              </a:ext>
            </a:extLst>
          </p:cNvPr>
          <p:cNvSpPr txBox="1"/>
          <p:nvPr/>
        </p:nvSpPr>
        <p:spPr bwMode="auto">
          <a:xfrm>
            <a:off x="7316788" y="3487739"/>
            <a:ext cx="67999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2023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425" name="Obrázek 27">
            <a:extLst>
              <a:ext uri="{FF2B5EF4-FFF2-40B4-BE49-F238E27FC236}">
                <a16:creationId xmlns:a16="http://schemas.microsoft.com/office/drawing/2014/main" id="{D84F0165-0C9E-C436-B870-D840133D2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3305176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1">
            <a:extLst>
              <a:ext uri="{FF2B5EF4-FFF2-40B4-BE49-F238E27FC236}">
                <a16:creationId xmlns:a16="http://schemas.microsoft.com/office/drawing/2014/main" id="{5D4A73DA-3AF7-6FE4-B9F2-F5624B49F779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6838143" y="1695330"/>
            <a:ext cx="260840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Návštěva pravnuka Emila Kolbena,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příprava nové firemní kultury,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nová strategie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17427" name="Obrázek 4" descr="Obsah obrázku obloha&#10;&#10;Popis byl vytvořen automaticky">
            <a:extLst>
              <a:ext uri="{FF2B5EF4-FFF2-40B4-BE49-F238E27FC236}">
                <a16:creationId xmlns:a16="http://schemas.microsoft.com/office/drawing/2014/main" id="{3CA7DC86-9752-0200-101F-92C36EED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31" y="3793449"/>
            <a:ext cx="4791861" cy="301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Obrázek 7" descr="Obsah obrázku venku, obloha&#10;&#10;Popis byl vytvořen automaticky">
            <a:extLst>
              <a:ext uri="{FF2B5EF4-FFF2-40B4-BE49-F238E27FC236}">
                <a16:creationId xmlns:a16="http://schemas.microsoft.com/office/drawing/2014/main" id="{04E061E3-4F8B-5440-3E72-11029CC3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10" y="3810852"/>
            <a:ext cx="4450466" cy="293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7">
            <a:extLst>
              <a:ext uri="{FF2B5EF4-FFF2-40B4-BE49-F238E27FC236}">
                <a16:creationId xmlns:a16="http://schemas.microsoft.com/office/drawing/2014/main" id="{CA2E78BB-B2F9-F597-FF9B-E9C746CCD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05" y="3286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5">
            <a:extLst>
              <a:ext uri="{FF2B5EF4-FFF2-40B4-BE49-F238E27FC236}">
                <a16:creationId xmlns:a16="http://schemas.microsoft.com/office/drawing/2014/main" id="{7282A495-B516-3638-073C-6B7C546FD209}"/>
              </a:ext>
            </a:extLst>
          </p:cNvPr>
          <p:cNvSpPr txBox="1"/>
          <p:nvPr/>
        </p:nvSpPr>
        <p:spPr bwMode="auto">
          <a:xfrm>
            <a:off x="8765736" y="3458600"/>
            <a:ext cx="6832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2024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feld 21">
            <a:extLst>
              <a:ext uri="{FF2B5EF4-FFF2-40B4-BE49-F238E27FC236}">
                <a16:creationId xmlns:a16="http://schemas.microsoft.com/office/drawing/2014/main" id="{08AC0DF2-B67F-35EB-9509-887B3DC5B84F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8415706" y="1836852"/>
            <a:ext cx="282962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z="1200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Založení dceřiné společnosti KONEKA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en-US" sz="1200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feld 5">
            <a:extLst>
              <a:ext uri="{FF2B5EF4-FFF2-40B4-BE49-F238E27FC236}">
                <a16:creationId xmlns:a16="http://schemas.microsoft.com/office/drawing/2014/main" id="{97129D2B-4F66-D283-018C-92D75960E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4606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24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517609D-0FA0-98F1-0EA3-A76BEA89E48C}"/>
              </a:ext>
            </a:extLst>
          </p:cNvPr>
          <p:cNvSpPr txBox="1">
            <a:spLocks/>
          </p:cNvSpPr>
          <p:nvPr/>
        </p:nvSpPr>
        <p:spPr bwMode="auto">
          <a:xfrm>
            <a:off x="1165979" y="1186657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dirty="0"/>
              <a:t> Základní ukazatele </a:t>
            </a:r>
            <a:r>
              <a:rPr lang="de-AT" dirty="0"/>
              <a:t>20</a:t>
            </a:r>
            <a:r>
              <a:rPr lang="cs-CZ" dirty="0"/>
              <a:t>24</a:t>
            </a:r>
          </a:p>
        </p:txBody>
      </p:sp>
      <p:sp>
        <p:nvSpPr>
          <p:cNvPr id="18439" name="TextovéPole 1">
            <a:extLst>
              <a:ext uri="{FF2B5EF4-FFF2-40B4-BE49-F238E27FC236}">
                <a16:creationId xmlns:a16="http://schemas.microsoft.com/office/drawing/2014/main" id="{65759CA6-4D22-2013-B700-393946DEB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679" y="1931988"/>
            <a:ext cx="3889375" cy="30797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ea typeface="ＭＳ Ｐゴシック" panose="020B0600070205080204" pitchFamily="34" charset="-128"/>
              </a:rPr>
              <a:t>Praha – Hostivař, Česká republika</a:t>
            </a:r>
          </a:p>
        </p:txBody>
      </p:sp>
      <p:sp>
        <p:nvSpPr>
          <p:cNvPr id="18440" name="TextovéPole 12">
            <a:extLst>
              <a:ext uri="{FF2B5EF4-FFF2-40B4-BE49-F238E27FC236}">
                <a16:creationId xmlns:a16="http://schemas.microsoft.com/office/drawing/2014/main" id="{FDFB7C2F-74B0-37BD-1ED1-F0034EA69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679" y="2311401"/>
            <a:ext cx="3889375" cy="30797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161616"/>
                </a:solidFill>
                <a:ea typeface="ＭＳ Ｐゴシック" panose="020B0600070205080204" pitchFamily="34" charset="-128"/>
              </a:rPr>
              <a:t>Zaměstnanci	 	    323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4EF7EB0-47ED-EE74-A36C-782E6739ABE9}"/>
              </a:ext>
            </a:extLst>
          </p:cNvPr>
          <p:cNvSpPr txBox="1"/>
          <p:nvPr/>
        </p:nvSpPr>
        <p:spPr>
          <a:xfrm>
            <a:off x="1165979" y="2690813"/>
            <a:ext cx="3889375" cy="523220"/>
          </a:xfrm>
          <a:prstGeom prst="rect">
            <a:avLst/>
          </a:prstGeom>
          <a:solidFill>
            <a:srgbClr val="E8E8E8"/>
          </a:solidFill>
          <a:ln w="19050">
            <a:noFill/>
          </a:ln>
        </p:spPr>
        <p:txBody>
          <a:bodyPr>
            <a:spAutoFit/>
          </a:bodyPr>
          <a:lstStyle/>
          <a:p>
            <a:pPr>
              <a:tabLst>
                <a:tab pos="2062163" algn="l"/>
              </a:tabLst>
              <a:defRPr/>
            </a:pP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Obrat	5,37 mld CZK</a:t>
            </a:r>
          </a:p>
          <a:p>
            <a:pPr>
              <a:tabLst>
                <a:tab pos="2062163" algn="l"/>
              </a:tabLst>
              <a:defRPr/>
            </a:pP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	218 mil €</a:t>
            </a:r>
          </a:p>
        </p:txBody>
      </p:sp>
      <p:sp>
        <p:nvSpPr>
          <p:cNvPr id="18442" name="TextovéPole 14">
            <a:extLst>
              <a:ext uri="{FF2B5EF4-FFF2-40B4-BE49-F238E27FC236}">
                <a16:creationId xmlns:a16="http://schemas.microsoft.com/office/drawing/2014/main" id="{376D9409-FFAF-03DC-5535-FF8AFFBDE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679" y="3365499"/>
            <a:ext cx="3889375" cy="52387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161616"/>
                </a:solidFill>
                <a:ea typeface="ＭＳ Ｐゴシック" panose="020B0600070205080204" pitchFamily="34" charset="-128"/>
              </a:rPr>
              <a:t>Spotřeba kovů	     </a:t>
            </a:r>
            <a:r>
              <a:rPr lang="cs-CZ" altLang="cs-CZ" sz="1400" dirty="0" err="1">
                <a:solidFill>
                  <a:srgbClr val="161616"/>
                </a:solidFill>
                <a:ea typeface="ＭＳ Ｐゴシック" panose="020B0600070205080204" pitchFamily="34" charset="-128"/>
              </a:rPr>
              <a:t>Cu</a:t>
            </a:r>
            <a:r>
              <a:rPr lang="cs-CZ" altLang="cs-CZ" sz="1400" dirty="0">
                <a:solidFill>
                  <a:srgbClr val="161616"/>
                </a:solidFill>
                <a:ea typeface="ＭＳ Ｐゴシック" panose="020B0600070205080204" pitchFamily="34" charset="-128"/>
              </a:rPr>
              <a:t>	12 558 t</a:t>
            </a:r>
            <a:br>
              <a:rPr lang="cs-CZ" altLang="cs-CZ" sz="1400" dirty="0">
                <a:solidFill>
                  <a:srgbClr val="161616"/>
                </a:solidFill>
                <a:ea typeface="ＭＳ Ｐゴシック" panose="020B0600070205080204" pitchFamily="34" charset="-128"/>
              </a:rPr>
            </a:br>
            <a:r>
              <a:rPr lang="cs-CZ" altLang="cs-CZ" sz="1400" dirty="0">
                <a:solidFill>
                  <a:srgbClr val="161616"/>
                </a:solidFill>
                <a:ea typeface="ＭＳ Ｐゴシック" panose="020B0600070205080204" pitchFamily="34" charset="-128"/>
              </a:rPr>
              <a:t>		     Al    	12 494 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51A4BAD-30F6-DC09-BE8E-B6628D9E5792}"/>
              </a:ext>
            </a:extLst>
          </p:cNvPr>
          <p:cNvSpPr txBox="1"/>
          <p:nvPr/>
        </p:nvSpPr>
        <p:spPr>
          <a:xfrm>
            <a:off x="1178679" y="3960811"/>
            <a:ext cx="3889375" cy="307975"/>
          </a:xfrm>
          <a:prstGeom prst="rect">
            <a:avLst/>
          </a:prstGeom>
          <a:solidFill>
            <a:srgbClr val="E8E8E8"/>
          </a:solidFill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Hotové výrobky	     45 600 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B50F0A1-3511-A8B4-CED6-6B4290FF3320}"/>
              </a:ext>
            </a:extLst>
          </p:cNvPr>
          <p:cNvSpPr txBox="1"/>
          <p:nvPr/>
        </p:nvSpPr>
        <p:spPr>
          <a:xfrm>
            <a:off x="1178679" y="4375149"/>
            <a:ext cx="3889375" cy="307975"/>
          </a:xfrm>
          <a:prstGeom prst="rect">
            <a:avLst/>
          </a:prstGeom>
          <a:solidFill>
            <a:srgbClr val="E8E8E8"/>
          </a:solidFill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Výrobní plocha	     37 749 m²</a:t>
            </a:r>
          </a:p>
        </p:txBody>
      </p:sp>
      <p:pic>
        <p:nvPicPr>
          <p:cNvPr id="18445" name="Obrázek 2">
            <a:extLst>
              <a:ext uri="{FF2B5EF4-FFF2-40B4-BE49-F238E27FC236}">
                <a16:creationId xmlns:a16="http://schemas.microsoft.com/office/drawing/2014/main" id="{F0118425-985A-A550-19FB-9E358360A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6" y="860258"/>
            <a:ext cx="5315752" cy="242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Obrázek 5">
            <a:extLst>
              <a:ext uri="{FF2B5EF4-FFF2-40B4-BE49-F238E27FC236}">
                <a16:creationId xmlns:a16="http://schemas.microsoft.com/office/drawing/2014/main" id="{BC07C54D-8D15-34B9-B8A1-D1EFF0FF9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6" y="3362326"/>
            <a:ext cx="5370929" cy="298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3677548-6407-E6D2-2EB8-45438D6802F6}"/>
              </a:ext>
            </a:extLst>
          </p:cNvPr>
          <p:cNvSpPr txBox="1"/>
          <p:nvPr/>
        </p:nvSpPr>
        <p:spPr>
          <a:xfrm>
            <a:off x="1165979" y="4845049"/>
            <a:ext cx="3889375" cy="307975"/>
          </a:xfrm>
          <a:prstGeom prst="rect">
            <a:avLst/>
          </a:prstGeom>
          <a:solidFill>
            <a:srgbClr val="E8E8E8"/>
          </a:solidFill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chemeClr val="accent4">
                    <a:lumMod val="10000"/>
                  </a:schemeClr>
                </a:solidFill>
              </a:rPr>
              <a:t>Celková rozloha areálu	     132 384m²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AE6A9C1-71B2-2D74-5006-C74B840B01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6870" y="994444"/>
            <a:ext cx="4166679" cy="553998"/>
          </a:xfrm>
        </p:spPr>
        <p:txBody>
          <a:bodyPr/>
          <a:lstStyle/>
          <a:p>
            <a:r>
              <a:rPr lang="cs-CZ" dirty="0"/>
              <a:t>Portfolio PRAKAB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991411-2269-8522-96C8-FF880FF6D5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9" y="1730812"/>
            <a:ext cx="11487510" cy="553998"/>
          </a:xfrm>
        </p:spPr>
        <p:txBody>
          <a:bodyPr/>
          <a:lstStyle/>
          <a:p>
            <a:r>
              <a:rPr lang="cs-CZ" dirty="0"/>
              <a:t>Kabely 1 </a:t>
            </a:r>
            <a:r>
              <a:rPr lang="cs-CZ" dirty="0" err="1"/>
              <a:t>kV</a:t>
            </a:r>
            <a:r>
              <a:rPr lang="cs-CZ" dirty="0"/>
              <a:t>				Železniční kabely			 </a:t>
            </a:r>
            <a:r>
              <a:rPr lang="cs-CZ" dirty="0" err="1"/>
              <a:t>Bezpečnosntí</a:t>
            </a:r>
            <a:r>
              <a:rPr lang="cs-CZ" dirty="0"/>
              <a:t> kabely</a:t>
            </a:r>
          </a:p>
        </p:txBody>
      </p:sp>
      <p:pic>
        <p:nvPicPr>
          <p:cNvPr id="11" name="Zástupný symbol obrázku 10" descr="Obsah obrázku nářadí&#10;&#10;Popis byl vytvořen automaticky">
            <a:extLst>
              <a:ext uri="{FF2B5EF4-FFF2-40B4-BE49-F238E27FC236}">
                <a16:creationId xmlns:a16="http://schemas.microsoft.com/office/drawing/2014/main" id="{84E51F5F-1652-417C-B604-FC82FCEFBD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4219" r="5087" b="857"/>
          <a:stretch/>
        </p:blipFill>
        <p:spPr>
          <a:xfrm>
            <a:off x="0" y="2537369"/>
            <a:ext cx="4295548" cy="4071643"/>
          </a:xfrm>
        </p:spPr>
      </p:pic>
      <p:pic>
        <p:nvPicPr>
          <p:cNvPr id="13" name="Zástupný symbol obrázku 12" descr="Obsah obrázku kabel&#10;&#10;Popis byl vytvořen automaticky">
            <a:extLst>
              <a:ext uri="{FF2B5EF4-FFF2-40B4-BE49-F238E27FC236}">
                <a16:creationId xmlns:a16="http://schemas.microsoft.com/office/drawing/2014/main" id="{7FD25525-FD03-99B2-5EE9-1A704F06846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t="1695" r="1825" b="-2"/>
          <a:stretch/>
        </p:blipFill>
        <p:spPr>
          <a:xfrm>
            <a:off x="4295548" y="2537369"/>
            <a:ext cx="4297981" cy="4071643"/>
          </a:xfrm>
        </p:spPr>
      </p:pic>
      <p:pic>
        <p:nvPicPr>
          <p:cNvPr id="15" name="Zástupný symbol obrázku 14" descr="Obsah obrázku Kosmetika, kabel, konektor&#10;&#10;Popis byl vytvořen automaticky">
            <a:extLst>
              <a:ext uri="{FF2B5EF4-FFF2-40B4-BE49-F238E27FC236}">
                <a16:creationId xmlns:a16="http://schemas.microsoft.com/office/drawing/2014/main" id="{54AEB1EF-0E67-84D7-9344-B0AD8E9D9A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-77" r="16735" b="-1"/>
          <a:stretch/>
        </p:blipFill>
        <p:spPr>
          <a:xfrm>
            <a:off x="8591096" y="2463973"/>
            <a:ext cx="3600904" cy="4145039"/>
          </a:xfrm>
        </p:spPr>
      </p:pic>
    </p:spTree>
    <p:extLst>
      <p:ext uri="{BB962C8B-B14F-4D97-AF65-F5344CB8AC3E}">
        <p14:creationId xmlns:p14="http://schemas.microsoft.com/office/powerpoint/2010/main" val="365367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40A70-8876-EB5C-482E-CD9B58C9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 descr="Ein Bild, das Bernstein, Licht, Gold, draußen enthält.&#10;&#10;KI-generierte Inhalte können fehlerhaft sein.">
            <a:extLst>
              <a:ext uri="{FF2B5EF4-FFF2-40B4-BE49-F238E27FC236}">
                <a16:creationId xmlns:a16="http://schemas.microsoft.com/office/drawing/2014/main" id="{6E493CD9-8AD4-DBDD-7098-3A0C4E9E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887"/>
          </a:xfrm>
          <a:prstGeom prst="rect">
            <a:avLst/>
          </a:prstGeom>
        </p:spPr>
      </p:pic>
      <p:sp>
        <p:nvSpPr>
          <p:cNvPr id="353" name="object 14">
            <a:extLst>
              <a:ext uri="{FF2B5EF4-FFF2-40B4-BE49-F238E27FC236}">
                <a16:creationId xmlns:a16="http://schemas.microsoft.com/office/drawing/2014/main" id="{49DF6EB2-0B46-7D38-1BF2-4F440CF781AA}"/>
              </a:ext>
            </a:extLst>
          </p:cNvPr>
          <p:cNvSpPr txBox="1"/>
          <p:nvPr/>
        </p:nvSpPr>
        <p:spPr>
          <a:xfrm>
            <a:off x="1292460" y="6557202"/>
            <a:ext cx="1522653" cy="13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7701" algn="l" defTabSz="914400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FFFFFF"/>
                </a:solidFill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Telegraf Regular"/>
                <a:sym typeface="PP Telegraf Regular"/>
              </a:rPr>
              <a:t>Company</a:t>
            </a:r>
            <a:r>
              <a:rPr kumimoji="0" sz="849" b="0" i="0" u="none" strike="noStrike" kern="120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Telegraf Regular"/>
                <a:sym typeface="PP Telegraf Regular"/>
              </a:rPr>
              <a:t> </a:t>
            </a: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Telegraf Regular"/>
                <a:sym typeface="PP Telegraf Regular"/>
              </a:rPr>
              <a:t>Presentation</a:t>
            </a:r>
            <a:r>
              <a:rPr kumimoji="0" sz="849" b="0" i="0" u="none" strike="noStrike" kern="120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Telegraf Regular"/>
                <a:sym typeface="PP Telegraf Regular"/>
              </a:rPr>
              <a:t> </a:t>
            </a:r>
            <a:r>
              <a:rPr kumimoji="0" sz="849" b="0" i="0" u="none" strike="noStrike" kern="1200" cap="none" spc="-1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P Telegraf Regular"/>
                <a:sym typeface="PP Telegraf Regular"/>
              </a:rPr>
              <a:t>2024</a:t>
            </a:r>
          </a:p>
        </p:txBody>
      </p:sp>
      <p:pic>
        <p:nvPicPr>
          <p:cNvPr id="354" name="object 2" descr="object 2">
            <a:extLst>
              <a:ext uri="{FF2B5EF4-FFF2-40B4-BE49-F238E27FC236}">
                <a16:creationId xmlns:a16="http://schemas.microsoft.com/office/drawing/2014/main" id="{C1F1CC68-DED9-E2EA-346B-D0A85C47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98573"/>
            <a:ext cx="8239124" cy="4561112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object 10">
            <a:extLst>
              <a:ext uri="{FF2B5EF4-FFF2-40B4-BE49-F238E27FC236}">
                <a16:creationId xmlns:a16="http://schemas.microsoft.com/office/drawing/2014/main" id="{422EB21F-E788-E6DF-2AB4-75F14F2A2487}"/>
              </a:ext>
            </a:extLst>
          </p:cNvPr>
          <p:cNvSpPr txBox="1"/>
          <p:nvPr/>
        </p:nvSpPr>
        <p:spPr>
          <a:xfrm>
            <a:off x="1292460" y="6536733"/>
            <a:ext cx="1522653" cy="13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7701" algn="l" defTabSz="914400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lang="de-DE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Firmenpräsentation </a:t>
            </a:r>
            <a:r>
              <a:rPr kumimoji="0" lang="de-DE" sz="849" b="0" i="0" u="none" strike="noStrike" kern="1200" cap="none" spc="-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2025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168AE29-8C78-CD65-6193-AC2BB2809D30}"/>
              </a:ext>
            </a:extLst>
          </p:cNvPr>
          <p:cNvSpPr txBox="1"/>
          <p:nvPr/>
        </p:nvSpPr>
        <p:spPr>
          <a:xfrm>
            <a:off x="1292459" y="430362"/>
            <a:ext cx="2289271" cy="39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7701" algn="l" defTabSz="914400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41B4"/>
                </a:solidFill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sz="84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SKB-</a:t>
            </a:r>
            <a:r>
              <a:rPr kumimoji="0" sz="849" b="1" i="0" u="none" strike="noStrike" kern="120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GROUP.AT</a:t>
            </a:r>
          </a:p>
          <a:p>
            <a:pPr marL="0" marR="0" lvl="0" indent="770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SKW</a:t>
            </a:r>
            <a:r>
              <a:rPr kumimoji="0" sz="849" b="0" i="0" u="none" strike="noStrike" kern="1200" cap="none" spc="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|</a:t>
            </a:r>
            <a:r>
              <a:rPr kumimoji="0" sz="849" b="0" i="0" u="none" strike="noStrike" kern="1200" cap="none" spc="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PRAKAB</a:t>
            </a:r>
            <a:r>
              <a:rPr kumimoji="0" sz="849" b="0" i="0" u="none" strike="noStrike" kern="1200" cap="none" spc="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|</a:t>
            </a:r>
            <a:r>
              <a:rPr kumimoji="0" sz="849" b="0" i="0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ICS</a:t>
            </a:r>
            <a:r>
              <a:rPr kumimoji="0" sz="849" b="0" i="0" u="none" strike="noStrike" kern="1200" cap="none" spc="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|</a:t>
            </a:r>
            <a:r>
              <a:rPr kumimoji="0" sz="849" b="0" i="0" u="none" strike="noStrike" kern="1200" cap="none" spc="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sz="849" b="0" i="0" u="none" strike="noStrike" kern="120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IKK</a:t>
            </a:r>
            <a:r>
              <a:rPr kumimoji="0" lang="de-DE" sz="849" b="0" i="0" u="none" strike="noStrike" kern="120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lang="de-DE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| KONEKA</a:t>
            </a:r>
            <a:endParaRPr kumimoji="0" lang="de-DE" sz="849" b="0" i="0" u="none" strike="noStrike" kern="1200" cap="none" spc="-1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  <a:p>
            <a:pPr marL="0" marR="0" lvl="0" indent="770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endParaRPr kumimoji="0" sz="849" b="0" i="0" u="none" strike="noStrike" kern="1200" cap="none" spc="-1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P Telegraf Regular"/>
              <a:sym typeface="PP Telegraf Regular"/>
            </a:endParaRPr>
          </a:p>
        </p:txBody>
      </p:sp>
      <p:pic>
        <p:nvPicPr>
          <p:cNvPr id="16" name="object 5" descr="object 5">
            <a:extLst>
              <a:ext uri="{FF2B5EF4-FFF2-40B4-BE49-F238E27FC236}">
                <a16:creationId xmlns:a16="http://schemas.microsoft.com/office/drawing/2014/main" id="{EA0C4BAA-82F7-D7A0-1C13-470B080B0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36" y="431169"/>
            <a:ext cx="649724" cy="2539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object 12">
            <a:extLst>
              <a:ext uri="{FF2B5EF4-FFF2-40B4-BE49-F238E27FC236}">
                <a16:creationId xmlns:a16="http://schemas.microsoft.com/office/drawing/2014/main" id="{422A3F53-788C-6792-95B4-B5280528D492}"/>
              </a:ext>
            </a:extLst>
          </p:cNvPr>
          <p:cNvSpPr txBox="1"/>
          <p:nvPr/>
        </p:nvSpPr>
        <p:spPr>
          <a:xfrm>
            <a:off x="836599" y="6480691"/>
            <a:ext cx="301085" cy="19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2100" spc="-50">
                <a:solidFill>
                  <a:srgbClr val="1A8064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lvl1pPr>
          </a:lstStyle>
          <a:p>
            <a:pPr marL="0" marR="0" lvl="0" indent="7701" algn="l" defTabSz="554492" rtl="0" eaLnBrk="1" fontAlgn="auto" latinLnBrk="0" hangingPunct="0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73" b="1" i="0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Bold"/>
              </a:rPr>
              <a:t>28</a:t>
            </a:r>
            <a:endParaRPr kumimoji="0" sz="1273" b="1" i="0" u="none" strike="noStrike" kern="0" cap="none" spc="-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P Telegraf" pitchFamily="50" charset="0"/>
              <a:sym typeface="PP Telegraf Bold"/>
            </a:endParaRPr>
          </a:p>
        </p:txBody>
      </p:sp>
      <p:pic>
        <p:nvPicPr>
          <p:cNvPr id="44" name="object 5" descr="object 5">
            <a:extLst>
              <a:ext uri="{FF2B5EF4-FFF2-40B4-BE49-F238E27FC236}">
                <a16:creationId xmlns:a16="http://schemas.microsoft.com/office/drawing/2014/main" id="{D4EB2211-6848-AE98-9328-E7302F23A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2192000" cy="68698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bject 8" descr="object 8">
            <a:extLst>
              <a:ext uri="{FF2B5EF4-FFF2-40B4-BE49-F238E27FC236}">
                <a16:creationId xmlns:a16="http://schemas.microsoft.com/office/drawing/2014/main" id="{6924A48D-3B86-BF16-5E4C-7C893D094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252" y="-538128"/>
            <a:ext cx="5010153" cy="271786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object 12">
            <a:extLst>
              <a:ext uri="{FF2B5EF4-FFF2-40B4-BE49-F238E27FC236}">
                <a16:creationId xmlns:a16="http://schemas.microsoft.com/office/drawing/2014/main" id="{AF2C363B-D165-7F4B-706C-9F0B24F9FE10}"/>
              </a:ext>
            </a:extLst>
          </p:cNvPr>
          <p:cNvSpPr txBox="1"/>
          <p:nvPr/>
        </p:nvSpPr>
        <p:spPr>
          <a:xfrm>
            <a:off x="836599" y="6480691"/>
            <a:ext cx="218861" cy="19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2100" spc="-50">
                <a:solidFill>
                  <a:srgbClr val="1A8064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lvl1pPr>
          </a:lstStyle>
          <a:p>
            <a:pPr marL="0" marR="0" lvl="0" indent="7701" algn="l" defTabSz="554492" rtl="0" eaLnBrk="1" fontAlgn="auto" latinLnBrk="0" hangingPunct="0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73" b="1" i="0" u="none" strike="noStrike" kern="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Bold"/>
              </a:rPr>
              <a:t>13</a:t>
            </a:r>
            <a:endParaRPr kumimoji="0" sz="1273" b="1" i="0" u="none" strike="noStrike" kern="0" cap="none" spc="-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P Telegraf" pitchFamily="50" charset="0"/>
              <a:sym typeface="PP Telegraf Bold"/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3360BCA-72D0-D7BA-7000-087BB3430628}"/>
              </a:ext>
            </a:extLst>
          </p:cNvPr>
          <p:cNvSpPr txBox="1">
            <a:spLocks/>
          </p:cNvSpPr>
          <p:nvPr/>
        </p:nvSpPr>
        <p:spPr>
          <a:xfrm>
            <a:off x="-368090" y="3689799"/>
            <a:ext cx="2409377" cy="6615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PRAFlaSafe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X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A1B44DEF-F0A2-95A3-6FFD-142C7776AC3C}"/>
              </a:ext>
            </a:extLst>
          </p:cNvPr>
          <p:cNvSpPr txBox="1">
            <a:spLocks/>
          </p:cNvSpPr>
          <p:nvPr/>
        </p:nvSpPr>
        <p:spPr>
          <a:xfrm>
            <a:off x="3031134" y="3686248"/>
            <a:ext cx="2175095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PRAFlaSafe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T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4C986578-AAA4-1BEB-3A44-C60250281AE4}"/>
              </a:ext>
            </a:extLst>
          </p:cNvPr>
          <p:cNvSpPr txBox="1">
            <a:spLocks/>
          </p:cNvSpPr>
          <p:nvPr/>
        </p:nvSpPr>
        <p:spPr>
          <a:xfrm>
            <a:off x="1462792" y="3693706"/>
            <a:ext cx="1868046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PRAFlaSafe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AX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4B1C5A4E-6405-3E26-A708-987AB6DBFB44}"/>
              </a:ext>
            </a:extLst>
          </p:cNvPr>
          <p:cNvSpPr txBox="1">
            <a:spLocks/>
          </p:cNvSpPr>
          <p:nvPr/>
        </p:nvSpPr>
        <p:spPr>
          <a:xfrm>
            <a:off x="5047234" y="3667290"/>
            <a:ext cx="1512168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PRAFlaSafe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 XD</a:t>
            </a:r>
            <a:r>
              <a:rPr lang="en-US" sz="1400" dirty="0">
                <a:ln w="0"/>
                <a:solidFill>
                  <a:schemeClr val="bg1"/>
                </a:solidFill>
                <a:latin typeface="PP Telegraf Regular"/>
              </a:rPr>
              <a:t>​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DBBFF09-33B4-D22B-156E-8B31AF74F04C}"/>
              </a:ext>
            </a:extLst>
          </p:cNvPr>
          <p:cNvSpPr txBox="1">
            <a:spLocks/>
          </p:cNvSpPr>
          <p:nvPr/>
        </p:nvSpPr>
        <p:spPr>
          <a:xfrm>
            <a:off x="-20718" y="5710293"/>
            <a:ext cx="1716671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PRAFlaDur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2A3BE20B-F827-6DE1-FDEA-57EF48535085}"/>
              </a:ext>
            </a:extLst>
          </p:cNvPr>
          <p:cNvSpPr txBox="1">
            <a:spLocks/>
          </p:cNvSpPr>
          <p:nvPr/>
        </p:nvSpPr>
        <p:spPr>
          <a:xfrm>
            <a:off x="1513886" y="5706597"/>
            <a:ext cx="1840320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PRAFlaDur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+ 90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1CBF3C4-9ED4-62E7-4C62-262E3D43F858}"/>
              </a:ext>
            </a:extLst>
          </p:cNvPr>
          <p:cNvSpPr txBox="1">
            <a:spLocks/>
          </p:cNvSpPr>
          <p:nvPr/>
        </p:nvSpPr>
        <p:spPr>
          <a:xfrm>
            <a:off x="2856628" y="5706597"/>
            <a:ext cx="2524105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PRAFlaDur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T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949D0A1-5E12-8E6A-1CF0-FDCFD704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599" y="2547744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FA9B6A6-324A-5F1E-74CF-B642A70BA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046" y="2547727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F625FEB-3B20-2CD2-F5CD-DF2797B27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598" y="4551143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40F3E67-0E05-1B0E-7165-68A681A52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682" y="2547727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4051E1A0-3D73-4B48-15F4-4F745D96A6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682" y="4551143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E9BBC5A-3048-AF9F-8C4E-F78DAAD41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046" y="4573216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E393715-5667-DD8C-8106-17664FE300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3318" y="2547727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" name="object 13">
            <a:extLst>
              <a:ext uri="{FF2B5EF4-FFF2-40B4-BE49-F238E27FC236}">
                <a16:creationId xmlns:a16="http://schemas.microsoft.com/office/drawing/2014/main" id="{1AB3FDA0-E494-925A-3A6B-DFCB35513DFB}"/>
              </a:ext>
            </a:extLst>
          </p:cNvPr>
          <p:cNvSpPr txBox="1"/>
          <p:nvPr/>
        </p:nvSpPr>
        <p:spPr>
          <a:xfrm>
            <a:off x="1253523" y="6495714"/>
            <a:ext cx="1522654" cy="13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7701" algn="l" defTabSz="914400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lang="de-DE" sz="8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Firmenpräsentation </a:t>
            </a:r>
            <a:r>
              <a:rPr kumimoji="0" lang="de-DE" sz="849" b="0" i="0" u="none" strike="noStrike" kern="1200" cap="none" spc="-1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2025</a:t>
            </a:r>
          </a:p>
        </p:txBody>
      </p:sp>
      <p:pic>
        <p:nvPicPr>
          <p:cNvPr id="3" name="object 10" descr="object 10">
            <a:extLst>
              <a:ext uri="{FF2B5EF4-FFF2-40B4-BE49-F238E27FC236}">
                <a16:creationId xmlns:a16="http://schemas.microsoft.com/office/drawing/2014/main" id="{6CBDD345-D5E1-1EE2-C4CD-CE83020FBB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672" y="436787"/>
            <a:ext cx="734442" cy="210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16362426-A24F-C69B-16D9-C10A9C549B05}"/>
              </a:ext>
            </a:extLst>
          </p:cNvPr>
          <p:cNvSpPr txBox="1"/>
          <p:nvPr/>
        </p:nvSpPr>
        <p:spPr>
          <a:xfrm>
            <a:off x="1289411" y="427314"/>
            <a:ext cx="2289271" cy="39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7701" defTabSz="554492" hangingPunct="0">
              <a:spcBef>
                <a:spcPts val="61"/>
              </a:spcBef>
              <a:defRPr sz="1400">
                <a:solidFill>
                  <a:srgbClr val="0041B4"/>
                </a:solidFill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sz="849" b="1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SKB-</a:t>
            </a:r>
            <a:r>
              <a:rPr sz="849" b="1" kern="0" spc="-6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GROUP.AT</a:t>
            </a:r>
          </a:p>
          <a:p>
            <a:pPr indent="7701" defTabSz="554492" hangingPunct="0">
              <a:defRPr sz="1400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sz="849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SKW</a:t>
            </a:r>
            <a:r>
              <a:rPr sz="849" kern="0" spc="12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sz="849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|</a:t>
            </a:r>
            <a:r>
              <a:rPr sz="849" kern="0" spc="12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sz="849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PRAKAB</a:t>
            </a:r>
            <a:r>
              <a:rPr sz="849" kern="0" spc="12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sz="849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|</a:t>
            </a:r>
            <a:r>
              <a:rPr sz="849" kern="0" spc="15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sz="849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ICS</a:t>
            </a:r>
            <a:r>
              <a:rPr sz="849" kern="0" spc="12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sz="849" kern="0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|</a:t>
            </a:r>
            <a:r>
              <a:rPr sz="849" kern="0" spc="12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sz="849" kern="0" spc="-15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IKK</a:t>
            </a:r>
            <a:r>
              <a:rPr lang="de-DE" sz="849" kern="0" spc="-15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 </a:t>
            </a:r>
            <a:r>
              <a:rPr lang="de-DE" sz="849">
                <a:solidFill>
                  <a:srgbClr val="FFFFFF"/>
                </a:solidFill>
                <a:latin typeface="PP Telegraf" pitchFamily="50" charset="0"/>
                <a:sym typeface="PP Telegraf Regular"/>
              </a:rPr>
              <a:t>| KONEKA</a:t>
            </a:r>
            <a:endParaRPr lang="de-DE" sz="849" kern="0" spc="-15">
              <a:solidFill>
                <a:srgbClr val="FFFFFF"/>
              </a:solidFill>
              <a:latin typeface="PP Telegraf" pitchFamily="50" charset="0"/>
              <a:sym typeface="PP Telegraf Regular"/>
            </a:endParaRPr>
          </a:p>
          <a:p>
            <a:pPr indent="7701" defTabSz="554492" hangingPunct="0">
              <a:defRPr sz="1400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endParaRPr sz="849" kern="0" spc="-15">
              <a:solidFill>
                <a:srgbClr val="FFFFFF"/>
              </a:solidFill>
              <a:latin typeface="PP Telegraf Regular"/>
              <a:sym typeface="PP Telegraf Regular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276F973-0D28-2C77-4976-E7D3711B5FF9}"/>
              </a:ext>
            </a:extLst>
          </p:cNvPr>
          <p:cNvSpPr txBox="1">
            <a:spLocks/>
          </p:cNvSpPr>
          <p:nvPr/>
        </p:nvSpPr>
        <p:spPr>
          <a:xfrm>
            <a:off x="1188724" y="1090708"/>
            <a:ext cx="6697266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54492">
              <a:lnSpc>
                <a:spcPts val="2426"/>
              </a:lnSpc>
              <a:spcBef>
                <a:spcPts val="0"/>
              </a:spcBef>
              <a:defRPr sz="4800"/>
            </a:pPr>
            <a:r>
              <a:rPr lang="cs-CZ" sz="2800" b="1" dirty="0">
                <a:solidFill>
                  <a:schemeClr val="bg1"/>
                </a:solidFill>
                <a:latin typeface="PP Telegraf Bold"/>
                <a:sym typeface="PP Telegraf Bold"/>
              </a:rPr>
              <a:t>Rodina </a:t>
            </a:r>
            <a:r>
              <a:rPr lang="cs-CZ" sz="2800" b="1" dirty="0" err="1">
                <a:solidFill>
                  <a:schemeClr val="bg1"/>
                </a:solidFill>
                <a:latin typeface="PP Telegraf Bold"/>
                <a:sym typeface="PP Telegraf Bold"/>
              </a:rPr>
              <a:t>PRA</a:t>
            </a:r>
            <a:r>
              <a:rPr lang="cs-CZ" sz="2800" b="1" i="1" dirty="0" err="1">
                <a:solidFill>
                  <a:schemeClr val="bg1"/>
                </a:solidFill>
                <a:latin typeface="PP Telegraf Bold"/>
                <a:sym typeface="PP Telegraf Bold"/>
              </a:rPr>
              <a:t>Fla</a:t>
            </a:r>
            <a:r>
              <a:rPr lang="cs-CZ" sz="2800" b="1" dirty="0">
                <a:solidFill>
                  <a:schemeClr val="bg1"/>
                </a:solidFill>
                <a:latin typeface="PP Telegraf Bold"/>
                <a:sym typeface="PP Telegraf Bold"/>
              </a:rPr>
              <a:t>®/</a:t>
            </a:r>
            <a:r>
              <a:rPr lang="cs-CZ" sz="2800" b="1" dirty="0" err="1">
                <a:solidFill>
                  <a:schemeClr val="bg1"/>
                </a:solidFill>
                <a:latin typeface="PP Telegraf Bold"/>
                <a:sym typeface="PP Telegraf Bold"/>
              </a:rPr>
              <a:t>PRA</a:t>
            </a:r>
            <a:r>
              <a:rPr lang="cs-CZ" sz="2800" b="1" i="1" dirty="0" err="1">
                <a:solidFill>
                  <a:schemeClr val="bg1"/>
                </a:solidFill>
                <a:latin typeface="PP Telegraf Bold"/>
                <a:sym typeface="PP Telegraf Bold"/>
              </a:rPr>
              <a:t>Fla</a:t>
            </a:r>
            <a:r>
              <a:rPr lang="cs-CZ" sz="2800" b="1" dirty="0">
                <a:solidFill>
                  <a:schemeClr val="bg1"/>
                </a:solidFill>
                <a:latin typeface="PP Telegraf Bold"/>
                <a:sym typeface="PP Telegraf Bold"/>
              </a:rPr>
              <a:t>®+</a:t>
            </a:r>
            <a:endParaRPr lang="de-DE" sz="2800" b="1" dirty="0">
              <a:solidFill>
                <a:schemeClr val="bg1"/>
              </a:solidFill>
              <a:latin typeface="PP Telegraf Bold"/>
              <a:sym typeface="PP Telegraf Bold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738022D-ED69-E3CA-E0FD-8063A4DE7AA6}"/>
              </a:ext>
            </a:extLst>
          </p:cNvPr>
          <p:cNvSpPr txBox="1"/>
          <p:nvPr/>
        </p:nvSpPr>
        <p:spPr>
          <a:xfrm>
            <a:off x="1212926" y="1465049"/>
            <a:ext cx="6673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Všechny kabely </a:t>
            </a:r>
            <a:r>
              <a:rPr lang="cs-CZ" sz="1800" b="1" dirty="0" err="1"/>
              <a:t>PRAFla</a:t>
            </a:r>
            <a:r>
              <a:rPr lang="cs-CZ" sz="1800" b="1" dirty="0"/>
              <a:t>® uvedené níže jsou UV stabilní</a:t>
            </a:r>
          </a:p>
        </p:txBody>
      </p:sp>
      <p:pic>
        <p:nvPicPr>
          <p:cNvPr id="9" name="Grafik 46">
            <a:extLst>
              <a:ext uri="{FF2B5EF4-FFF2-40B4-BE49-F238E27FC236}">
                <a16:creationId xmlns:a16="http://schemas.microsoft.com/office/drawing/2014/main" id="{85EA74E8-22D0-EA07-3D96-2806C78A3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954" y="2547727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DF720E37-6CF9-1F13-892C-ABCF10612EF4}"/>
              </a:ext>
            </a:extLst>
          </p:cNvPr>
          <p:cNvSpPr txBox="1">
            <a:spLocks/>
          </p:cNvSpPr>
          <p:nvPr/>
        </p:nvSpPr>
        <p:spPr>
          <a:xfrm>
            <a:off x="6763630" y="3693706"/>
            <a:ext cx="1512168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PRAFlaSafe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 XD1</a:t>
            </a:r>
            <a:r>
              <a:rPr lang="en-US" sz="1400" dirty="0">
                <a:ln w="0"/>
                <a:solidFill>
                  <a:schemeClr val="bg1"/>
                </a:solidFill>
                <a:latin typeface="PP Telegraf Regular"/>
              </a:rPr>
              <a:t>​</a:t>
            </a:r>
          </a:p>
        </p:txBody>
      </p:sp>
      <p:pic>
        <p:nvPicPr>
          <p:cNvPr id="18" name="Grafik 46">
            <a:extLst>
              <a:ext uri="{FF2B5EF4-FFF2-40B4-BE49-F238E27FC236}">
                <a16:creationId xmlns:a16="http://schemas.microsoft.com/office/drawing/2014/main" id="{528D6C29-CF9B-2B07-FFFF-4DBAA3FB87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1812" y="2547727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Grafik 46">
            <a:extLst>
              <a:ext uri="{FF2B5EF4-FFF2-40B4-BE49-F238E27FC236}">
                <a16:creationId xmlns:a16="http://schemas.microsoft.com/office/drawing/2014/main" id="{6BCF493E-D756-8ED4-55F1-2A06FDEB77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>
          <a:xfrm>
            <a:off x="10631905" y="2547727"/>
            <a:ext cx="1080000" cy="1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EF19DDFA-4706-CD10-614B-7DF55F8EAFB7}"/>
              </a:ext>
            </a:extLst>
          </p:cNvPr>
          <p:cNvSpPr txBox="1">
            <a:spLocks/>
          </p:cNvSpPr>
          <p:nvPr/>
        </p:nvSpPr>
        <p:spPr>
          <a:xfrm>
            <a:off x="8855728" y="3693706"/>
            <a:ext cx="1512168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PRAFlaCom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F</a:t>
            </a:r>
            <a:r>
              <a:rPr lang="en-US" sz="1400" dirty="0">
                <a:ln w="0"/>
                <a:solidFill>
                  <a:schemeClr val="bg1"/>
                </a:solidFill>
                <a:latin typeface="PP Telegraf Regular"/>
              </a:rPr>
              <a:t>​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E788111C-DA03-D44E-9B6A-DC1A3FCE5DFF}"/>
              </a:ext>
            </a:extLst>
          </p:cNvPr>
          <p:cNvSpPr txBox="1">
            <a:spLocks/>
          </p:cNvSpPr>
          <p:nvPr/>
        </p:nvSpPr>
        <p:spPr>
          <a:xfrm>
            <a:off x="10415821" y="3700435"/>
            <a:ext cx="1512168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PRAFlaCom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 FD</a:t>
            </a:r>
            <a:r>
              <a:rPr lang="en-US" sz="1400" dirty="0">
                <a:ln w="0"/>
                <a:solidFill>
                  <a:schemeClr val="bg1"/>
                </a:solidFill>
                <a:latin typeface="PP Telegraf Regular"/>
              </a:rPr>
              <a:t>​</a:t>
            </a:r>
          </a:p>
        </p:txBody>
      </p:sp>
      <p:pic>
        <p:nvPicPr>
          <p:cNvPr id="27" name="Grafik 39">
            <a:extLst>
              <a:ext uri="{FF2B5EF4-FFF2-40B4-BE49-F238E27FC236}">
                <a16:creationId xmlns:a16="http://schemas.microsoft.com/office/drawing/2014/main" id="{9C3511E1-2098-E98D-3AF6-1508CBEA89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5263318" y="4578651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Grafik 39">
            <a:extLst>
              <a:ext uri="{FF2B5EF4-FFF2-40B4-BE49-F238E27FC236}">
                <a16:creationId xmlns:a16="http://schemas.microsoft.com/office/drawing/2014/main" id="{266459FE-3579-4825-6B21-8580C7114C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954" y="4573216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Grafik 39">
            <a:extLst>
              <a:ext uri="{FF2B5EF4-FFF2-40B4-BE49-F238E27FC236}">
                <a16:creationId xmlns:a16="http://schemas.microsoft.com/office/drawing/2014/main" id="{ADF808EF-5712-DF1C-D3F9-1C510EFCEF7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812" y="4559727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Grafik 39">
            <a:extLst>
              <a:ext uri="{FF2B5EF4-FFF2-40B4-BE49-F238E27FC236}">
                <a16:creationId xmlns:a16="http://schemas.microsoft.com/office/drawing/2014/main" id="{0FF03076-79A0-98E4-E4B3-4725A2AF7E7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7896" y="4547015"/>
            <a:ext cx="1080000" cy="108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482E0FC8-168B-6557-61F0-F7D7CD5892EC}"/>
              </a:ext>
            </a:extLst>
          </p:cNvPr>
          <p:cNvSpPr txBox="1">
            <a:spLocks/>
          </p:cNvSpPr>
          <p:nvPr/>
        </p:nvSpPr>
        <p:spPr>
          <a:xfrm>
            <a:off x="4599311" y="5678408"/>
            <a:ext cx="2524105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PRAFlaDur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 D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C260BCC9-0139-3084-E593-CF3FC88E2159}"/>
              </a:ext>
            </a:extLst>
          </p:cNvPr>
          <p:cNvSpPr txBox="1">
            <a:spLocks/>
          </p:cNvSpPr>
          <p:nvPr/>
        </p:nvSpPr>
        <p:spPr>
          <a:xfrm>
            <a:off x="6225901" y="5668207"/>
            <a:ext cx="2524105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PRAFlaDur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 D1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E92DEE2E-1D76-E30F-CA5F-9469CB7BCA9B}"/>
              </a:ext>
            </a:extLst>
          </p:cNvPr>
          <p:cNvSpPr txBox="1">
            <a:spLocks/>
          </p:cNvSpPr>
          <p:nvPr/>
        </p:nvSpPr>
        <p:spPr>
          <a:xfrm>
            <a:off x="7809759" y="5677763"/>
            <a:ext cx="2524105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PRAFlaDur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 C90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224DA1D7-7BA2-CD22-199A-32E15149E4C2}"/>
              </a:ext>
            </a:extLst>
          </p:cNvPr>
          <p:cNvSpPr txBox="1">
            <a:spLocks/>
          </p:cNvSpPr>
          <p:nvPr/>
        </p:nvSpPr>
        <p:spPr>
          <a:xfrm>
            <a:off x="9647226" y="5675706"/>
            <a:ext cx="2524105" cy="432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indent="0" algn="ctr" fontAlgn="base">
              <a:spcBef>
                <a:spcPts val="849"/>
              </a:spcBef>
              <a:buSzPct val="100000"/>
              <a:buNone/>
              <a:tabLst>
                <a:tab pos="231038" algn="l"/>
              </a:tabLst>
              <a:defRPr sz="2900">
                <a:solidFill>
                  <a:srgbClr val="FFFFFF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pPr>
            <a:r>
              <a:rPr lang="cs-CZ" sz="1400" dirty="0" err="1">
                <a:ln w="0"/>
                <a:solidFill>
                  <a:schemeClr val="bg1"/>
                </a:solidFill>
                <a:latin typeface="PP Telegraf Regular"/>
              </a:rPr>
              <a:t>PRAFlaGuard</a:t>
            </a:r>
            <a:r>
              <a:rPr lang="cs-CZ" sz="1400" dirty="0">
                <a:ln w="0"/>
                <a:solidFill>
                  <a:schemeClr val="bg1"/>
                </a:solidFill>
                <a:latin typeface="PP Telegraf Regular"/>
              </a:rPr>
              <a:t>+ F</a:t>
            </a:r>
            <a:endParaRPr lang="en-US" sz="1400" dirty="0">
              <a:ln w="0"/>
              <a:solidFill>
                <a:schemeClr val="bg1"/>
              </a:solidFill>
              <a:latin typeface="PP Telegraf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826497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Zástupný symbol pro obsah 2">
            <a:extLst>
              <a:ext uri="{FF2B5EF4-FFF2-40B4-BE49-F238E27FC236}">
                <a16:creationId xmlns:a16="http://schemas.microsoft.com/office/drawing/2014/main" id="{253B344C-5DAB-2438-AC48-AC2AD171AF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2309" y="1357314"/>
            <a:ext cx="7042538" cy="23802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dirty="0"/>
              <a:t>Laboratoře </a:t>
            </a:r>
            <a:r>
              <a:rPr lang="cs-CZ" altLang="cs-CZ" sz="1800" dirty="0" err="1"/>
              <a:t>PRAKABu</a:t>
            </a:r>
            <a:r>
              <a:rPr lang="cs-CZ" altLang="cs-CZ" sz="1800" dirty="0"/>
              <a:t> jsou plně vybaveny pro vývoj a testování v oblasti sdělovacích, instalačních </a:t>
            </a:r>
            <a:br>
              <a:rPr lang="cs-CZ" altLang="cs-CZ" sz="1800" dirty="0"/>
            </a:br>
            <a:r>
              <a:rPr lang="cs-CZ" altLang="cs-CZ" sz="1800" dirty="0"/>
              <a:t>a silových kabelů do 1kV. Některá zkušební zařízení jsou akreditována.</a:t>
            </a:r>
          </a:p>
          <a:p>
            <a:pPr marL="0" indent="0">
              <a:buNone/>
            </a:pPr>
            <a:r>
              <a:rPr lang="cs-CZ" altLang="cs-CZ" sz="1800" dirty="0"/>
              <a:t>Všechna naše zařízení jsou k dispozici také pro testovaní vašich kabelů a experimentů s nimi. Dokážeme pomoci při ověřování kvality kabelů na úrovni běžné vstupní kontroly až po náročné typové zkoušky.</a:t>
            </a:r>
          </a:p>
        </p:txBody>
      </p:sp>
      <p:sp>
        <p:nvSpPr>
          <p:cNvPr id="24582" name="TextovéPole 10">
            <a:extLst>
              <a:ext uri="{FF2B5EF4-FFF2-40B4-BE49-F238E27FC236}">
                <a16:creationId xmlns:a16="http://schemas.microsoft.com/office/drawing/2014/main" id="{783E8A52-E099-DA72-26BF-9078DC96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84" y="3828999"/>
            <a:ext cx="3693809" cy="400050"/>
          </a:xfrm>
          <a:prstGeom prst="rect">
            <a:avLst/>
          </a:prstGeom>
          <a:solidFill>
            <a:srgbClr val="156F5E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1. Neelektrické zkoušky</a:t>
            </a:r>
          </a:p>
        </p:txBody>
      </p:sp>
      <p:sp>
        <p:nvSpPr>
          <p:cNvPr id="24583" name="TextovéPole 11">
            <a:extLst>
              <a:ext uri="{FF2B5EF4-FFF2-40B4-BE49-F238E27FC236}">
                <a16:creationId xmlns:a16="http://schemas.microsoft.com/office/drawing/2014/main" id="{902878D0-CD5A-BD96-1BCD-FB3E38B3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06" y="4263983"/>
            <a:ext cx="3693600" cy="400050"/>
          </a:xfrm>
          <a:prstGeom prst="rect">
            <a:avLst/>
          </a:prstGeom>
          <a:solidFill>
            <a:srgbClr val="156F5E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2. Elektrické zkoušky</a:t>
            </a:r>
          </a:p>
        </p:txBody>
      </p:sp>
      <p:sp>
        <p:nvSpPr>
          <p:cNvPr id="24584" name="TextovéPole 12">
            <a:extLst>
              <a:ext uri="{FF2B5EF4-FFF2-40B4-BE49-F238E27FC236}">
                <a16:creationId xmlns:a16="http://schemas.microsoft.com/office/drawing/2014/main" id="{E07D1486-7DAD-48E5-6B2A-562FCB0F9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28" y="4703895"/>
            <a:ext cx="4184636" cy="400110"/>
          </a:xfrm>
          <a:prstGeom prst="rect">
            <a:avLst/>
          </a:prstGeom>
          <a:solidFill>
            <a:srgbClr val="156F5E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3. Zkoušky v podmínkách požáru</a:t>
            </a:r>
          </a:p>
        </p:txBody>
      </p:sp>
      <p:grpSp>
        <p:nvGrpSpPr>
          <p:cNvPr id="24585" name="Skupina 1">
            <a:extLst>
              <a:ext uri="{FF2B5EF4-FFF2-40B4-BE49-F238E27FC236}">
                <a16:creationId xmlns:a16="http://schemas.microsoft.com/office/drawing/2014/main" id="{88912393-B12B-039F-26FF-90C998EDEDC7}"/>
              </a:ext>
            </a:extLst>
          </p:cNvPr>
          <p:cNvGrpSpPr>
            <a:grpSpLocks/>
          </p:cNvGrpSpPr>
          <p:nvPr/>
        </p:nvGrpSpPr>
        <p:grpSpPr bwMode="auto">
          <a:xfrm>
            <a:off x="1320759" y="5500686"/>
            <a:ext cx="4577915" cy="1257610"/>
            <a:chOff x="1003300" y="4221163"/>
            <a:chExt cx="6016625" cy="1508125"/>
          </a:xfrm>
        </p:grpSpPr>
        <p:pic>
          <p:nvPicPr>
            <p:cNvPr id="24588" name="Picture 12" descr="http://www.prakab.cz/upload/bilder/Laboratory/ezu.jpg">
              <a:extLst>
                <a:ext uri="{FF2B5EF4-FFF2-40B4-BE49-F238E27FC236}">
                  <a16:creationId xmlns:a16="http://schemas.microsoft.com/office/drawing/2014/main" id="{32E90650-2F5A-8745-C1EA-FE2E695D4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4254500"/>
              <a:ext cx="1768475" cy="40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14" descr="http://www.prakab.cz/upload/bilder/Laboratory/Logo_EVPU_new_uprava.png">
              <a:extLst>
                <a:ext uri="{FF2B5EF4-FFF2-40B4-BE49-F238E27FC236}">
                  <a16:creationId xmlns:a16="http://schemas.microsoft.com/office/drawing/2014/main" id="{3B2B62A1-FB72-4319-3BE0-30D71DC8E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113" y="4951413"/>
              <a:ext cx="1414462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0" name="Picture 16" descr="http://www.prakab.cz/upload/bilder/Laboratory/VDE_Logo.jpg">
              <a:extLst>
                <a:ext uri="{FF2B5EF4-FFF2-40B4-BE49-F238E27FC236}">
                  <a16:creationId xmlns:a16="http://schemas.microsoft.com/office/drawing/2014/main" id="{1837789A-A510-C026-8980-088B81FB2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5084763"/>
              <a:ext cx="1465263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8" descr="http://www.prakab.cz/upload/bilder/Laboratory/logo-ove.jpg">
              <a:extLst>
                <a:ext uri="{FF2B5EF4-FFF2-40B4-BE49-F238E27FC236}">
                  <a16:creationId xmlns:a16="http://schemas.microsoft.com/office/drawing/2014/main" id="{AE79E3CE-A090-E349-97F9-93B7644A9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188" y="5135563"/>
              <a:ext cx="17684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20" descr="http://www.prakab.cz/upload/bilder/Laboratory/Logo_PAVUS.jpg">
              <a:extLst>
                <a:ext uri="{FF2B5EF4-FFF2-40B4-BE49-F238E27FC236}">
                  <a16:creationId xmlns:a16="http://schemas.microsoft.com/office/drawing/2014/main" id="{4A32055A-4AAD-77D9-7F05-255FD4BB6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763" y="4221163"/>
              <a:ext cx="665162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22" descr="http://www.prakab.cz/upload/bilder/Laboratory/Logo_FIRES.png">
              <a:extLst>
                <a:ext uri="{FF2B5EF4-FFF2-40B4-BE49-F238E27FC236}">
                  <a16:creationId xmlns:a16="http://schemas.microsoft.com/office/drawing/2014/main" id="{1E448127-BE15-7963-A8D9-3AF7CD9D8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150" y="4235450"/>
              <a:ext cx="1301750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24" descr="http://www.prakab.cz/upload/bilder/Laboratory/Logo_TSS_new.png">
              <a:extLst>
                <a:ext uri="{FF2B5EF4-FFF2-40B4-BE49-F238E27FC236}">
                  <a16:creationId xmlns:a16="http://schemas.microsoft.com/office/drawing/2014/main" id="{F70DF9F6-6CEF-353E-9387-23942C847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825" y="4338638"/>
              <a:ext cx="1160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E52B05FE-1E0C-EC9B-5968-697CB0857D8D}"/>
              </a:ext>
            </a:extLst>
          </p:cNvPr>
          <p:cNvSpPr txBox="1">
            <a:spLocks/>
          </p:cNvSpPr>
          <p:nvPr/>
        </p:nvSpPr>
        <p:spPr bwMode="auto">
          <a:xfrm>
            <a:off x="345787" y="899696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sz="3000" dirty="0">
                <a:latin typeface="+mn-lt"/>
              </a:rPr>
              <a:t>Testovací &amp; vývojové centrum</a:t>
            </a:r>
            <a:endParaRPr lang="cs-CZ" sz="3000" kern="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E4F0B9-EC28-FD0F-2AFD-9C42DC02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085" y="-1"/>
            <a:ext cx="4577915" cy="68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ZUS">
            <a:extLst>
              <a:ext uri="{FF2B5EF4-FFF2-40B4-BE49-F238E27FC236}">
                <a16:creationId xmlns:a16="http://schemas.microsoft.com/office/drawing/2014/main" id="{9477D650-5985-689C-713E-23C0028F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178" y="5388623"/>
            <a:ext cx="743117" cy="7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EAAF47-5905-2D50-7EB6-EEEF1C0442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672" y="842682"/>
            <a:ext cx="5352543" cy="886914"/>
          </a:xfrm>
        </p:spPr>
        <p:txBody>
          <a:bodyPr/>
          <a:lstStyle/>
          <a:p>
            <a:r>
              <a:rPr lang="cs-CZ" altLang="cs-CZ" sz="3000" dirty="0">
                <a:latin typeface="+mn-lt"/>
              </a:rPr>
              <a:t>Systém kvality a životního prostředí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AB6D55-F12B-2174-26FF-6D13ED9BB5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672" y="1729596"/>
            <a:ext cx="5221846" cy="320914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1800" b="1" dirty="0"/>
              <a:t>Certifikovaný</a:t>
            </a:r>
            <a:r>
              <a:rPr lang="cs-CZ" sz="1800" dirty="0"/>
              <a:t> </a:t>
            </a:r>
            <a:r>
              <a:rPr lang="cs-CZ" sz="1800" b="1" dirty="0"/>
              <a:t>systém</a:t>
            </a:r>
            <a:r>
              <a:rPr lang="cs-CZ" sz="1800" dirty="0"/>
              <a:t> kvality a životního prostředí  společností </a:t>
            </a:r>
            <a:r>
              <a:rPr lang="cs-CZ" sz="1800" b="1" dirty="0"/>
              <a:t>TÜV </a:t>
            </a:r>
            <a:r>
              <a:rPr lang="cs-CZ" sz="1800" b="1" dirty="0" err="1"/>
              <a:t>Nord</a:t>
            </a:r>
            <a:endParaRPr lang="en-US" sz="1100" dirty="0"/>
          </a:p>
          <a:p>
            <a:pPr marL="0" indent="0">
              <a:buNone/>
              <a:defRPr/>
            </a:pPr>
            <a:r>
              <a:rPr lang="cs-CZ" sz="1800" b="1" dirty="0"/>
              <a:t>E</a:t>
            </a:r>
            <a:r>
              <a:rPr lang="en-US" sz="1800" b="1" dirty="0"/>
              <a:t>N ISO 900</a:t>
            </a:r>
            <a:r>
              <a:rPr lang="cs-CZ" sz="1800" b="1" dirty="0"/>
              <a:t>1</a:t>
            </a:r>
            <a:endParaRPr lang="en-US" sz="1800" b="1" dirty="0"/>
          </a:p>
          <a:p>
            <a:pPr>
              <a:buFont typeface="Wingdings" pitchFamily="2" charset="2"/>
              <a:buNone/>
              <a:defRPr/>
            </a:pPr>
            <a:r>
              <a:rPr lang="en-US" sz="1800" b="1" dirty="0"/>
              <a:t>ISO 1400</a:t>
            </a:r>
            <a:r>
              <a:rPr lang="cs-CZ" sz="1800" b="1" dirty="0"/>
              <a:t>1</a:t>
            </a:r>
          </a:p>
          <a:p>
            <a:pPr>
              <a:buFont typeface="Wingdings" pitchFamily="2" charset="2"/>
              <a:buNone/>
              <a:defRPr/>
            </a:pPr>
            <a:r>
              <a:rPr lang="cs-CZ" b="1" dirty="0"/>
              <a:t>EN ISO 45001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800" b="1" dirty="0"/>
              <a:t>EN ISO 50001</a:t>
            </a:r>
          </a:p>
          <a:p>
            <a:pPr>
              <a:buFont typeface="Wingdings" pitchFamily="2" charset="2"/>
              <a:buNone/>
              <a:defRPr/>
            </a:pPr>
            <a:endParaRPr lang="cs-CZ" sz="1800" b="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dirty="0"/>
              <a:t>Společnost vyhlásila </a:t>
            </a:r>
            <a:r>
              <a:rPr lang="cs-CZ" sz="1800" b="1" dirty="0"/>
              <a:t>Politiku kvality, environmentu a bezpečnosti</a:t>
            </a:r>
            <a:r>
              <a:rPr lang="cs-CZ" sz="1800" dirty="0"/>
              <a:t> obsahující záměry společnosti, které vycházejí z celkové strategie a přezkoumání systému.</a:t>
            </a:r>
          </a:p>
          <a:p>
            <a:endParaRPr lang="cs-CZ" dirty="0"/>
          </a:p>
        </p:txBody>
      </p:sp>
      <p:grpSp>
        <p:nvGrpSpPr>
          <p:cNvPr id="5" name="Skupina 10">
            <a:extLst>
              <a:ext uri="{FF2B5EF4-FFF2-40B4-BE49-F238E27FC236}">
                <a16:creationId xmlns:a16="http://schemas.microsoft.com/office/drawing/2014/main" id="{76C379D7-0589-ACFF-C3C0-32D98981FD56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33697"/>
            <a:ext cx="5903344" cy="5976264"/>
            <a:chOff x="4655479" y="1412776"/>
            <a:chExt cx="4020671" cy="3651395"/>
          </a:xfrm>
        </p:grpSpPr>
        <p:pic>
          <p:nvPicPr>
            <p:cNvPr id="6" name="Obrázek 12">
              <a:extLst>
                <a:ext uri="{FF2B5EF4-FFF2-40B4-BE49-F238E27FC236}">
                  <a16:creationId xmlns:a16="http://schemas.microsoft.com/office/drawing/2014/main" id="{AAA79405-1515-9122-6254-DEB0D242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802" y="1412776"/>
              <a:ext cx="1247348" cy="17721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8">
              <a:extLst>
                <a:ext uri="{FF2B5EF4-FFF2-40B4-BE49-F238E27FC236}">
                  <a16:creationId xmlns:a16="http://schemas.microsoft.com/office/drawing/2014/main" id="{2DFB7505-130B-3A92-4C23-FBE04B20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85" y="3289722"/>
              <a:ext cx="1255265" cy="17619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9">
              <a:extLst>
                <a:ext uri="{FF2B5EF4-FFF2-40B4-BE49-F238E27FC236}">
                  <a16:creationId xmlns:a16="http://schemas.microsoft.com/office/drawing/2014/main" id="{1D842F68-DE64-689E-9A28-422B0981E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412776"/>
              <a:ext cx="1313264" cy="17721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7">
              <a:extLst>
                <a:ext uri="{FF2B5EF4-FFF2-40B4-BE49-F238E27FC236}">
                  <a16:creationId xmlns:a16="http://schemas.microsoft.com/office/drawing/2014/main" id="{A57589BD-ED92-D9BD-7410-795EA5CA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479" y="3289722"/>
              <a:ext cx="1254444" cy="17744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8">
              <a:extLst>
                <a:ext uri="{FF2B5EF4-FFF2-40B4-BE49-F238E27FC236}">
                  <a16:creationId xmlns:a16="http://schemas.microsoft.com/office/drawing/2014/main" id="{DFB9B3F9-DE50-AEFB-F19A-3C9643D6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479" y="1412776"/>
              <a:ext cx="1253303" cy="17721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9">
              <a:extLst>
                <a:ext uri="{FF2B5EF4-FFF2-40B4-BE49-F238E27FC236}">
                  <a16:creationId xmlns:a16="http://schemas.microsoft.com/office/drawing/2014/main" id="{00E3500A-583C-62D6-81E0-FA275501E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295422"/>
              <a:ext cx="1334351" cy="17562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Obrázek 10" descr="Loga_ESC.jpg">
            <a:extLst>
              <a:ext uri="{FF2B5EF4-FFF2-40B4-BE49-F238E27FC236}">
                <a16:creationId xmlns:a16="http://schemas.microsoft.com/office/drawing/2014/main" id="{96F37CD2-6F10-F54C-90A9-384495C5C6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93" y="5224186"/>
            <a:ext cx="10287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C0337A-0286-BB0F-05C7-74C9C11A2483}"/>
              </a:ext>
            </a:extLst>
          </p:cNvPr>
          <p:cNvSpPr txBox="1"/>
          <p:nvPr/>
        </p:nvSpPr>
        <p:spPr>
          <a:xfrm>
            <a:off x="2624903" y="5155105"/>
            <a:ext cx="27146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rgbClr val="000000"/>
                </a:solidFill>
                <a:ea typeface="ＭＳ Ｐゴシック" pitchFamily="1" charset="-128"/>
              </a:rPr>
              <a:t>Jsme členem Profesní komory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  <a:ea typeface="ＭＳ Ｐゴシック" pitchFamily="1" charset="-128"/>
              </a:rPr>
              <a:t>požární ochrany.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2FCCF9F-97DE-F896-6D49-128A70682F7B}"/>
              </a:ext>
            </a:extLst>
          </p:cNvPr>
          <p:cNvSpPr txBox="1"/>
          <p:nvPr/>
        </p:nvSpPr>
        <p:spPr>
          <a:xfrm>
            <a:off x="2583992" y="5750760"/>
            <a:ext cx="3512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rgbClr val="000000"/>
                </a:solidFill>
                <a:ea typeface="ＭＳ Ｐゴシック" pitchFamily="1" charset="-128"/>
              </a:rPr>
              <a:t>Všechny výrobky jsou nositelem značky ESČ.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  <a:ea typeface="ＭＳ Ｐゴシック" pitchFamily="1" charset="-128"/>
              </a:rPr>
              <a:t>Tato značka vám zaručí objektivně ověřenou kvalitu všech těchto výrobků</a:t>
            </a:r>
          </a:p>
        </p:txBody>
      </p:sp>
    </p:spTree>
    <p:extLst>
      <p:ext uri="{BB962C8B-B14F-4D97-AF65-F5344CB8AC3E}">
        <p14:creationId xmlns:p14="http://schemas.microsoft.com/office/powerpoint/2010/main" val="1945904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7030E14-B372-F5C3-1FCC-AF425CD650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113" y="1025383"/>
            <a:ext cx="7423265" cy="553998"/>
          </a:xfrm>
        </p:spPr>
        <p:txBody>
          <a:bodyPr/>
          <a:lstStyle/>
          <a:p>
            <a:r>
              <a:rPr lang="cs-CZ" sz="3000" dirty="0">
                <a:latin typeface="+mn-lt"/>
              </a:rPr>
              <a:t>Kontrola kvality</a:t>
            </a:r>
            <a:endParaRPr lang="cs-CZ" sz="3000" kern="0" dirty="0"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C4333F-6060-C08B-D342-288134E44F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113" y="1907930"/>
            <a:ext cx="6645697" cy="3924687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ea typeface="ＭＳ Ｐゴシック" panose="020B0600070205080204" pitchFamily="34" charset="-128"/>
              </a:rPr>
              <a:t>Propracovaný systém vstupní, mezioperační a výstupní kontroly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endParaRPr lang="cs-CZ" altLang="cs-CZ" sz="1800" dirty="0">
              <a:ea typeface="ＭＳ Ｐゴシック" panose="020B0600070205080204" pitchFamily="34" charset="-128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altLang="cs-CZ" sz="1800" dirty="0">
                <a:ea typeface="ＭＳ Ｐゴシック" panose="020B0600070205080204" pitchFamily="34" charset="-128"/>
              </a:rPr>
              <a:t>Důraz na dodržování norem a požadavků zákazníka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endParaRPr lang="cs-CZ" altLang="cs-CZ" sz="1800" dirty="0">
              <a:ea typeface="ＭＳ Ｐゴシック" panose="020B0600070205080204" pitchFamily="34" charset="-128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ea typeface="ＭＳ Ｐゴシック" pitchFamily="1" charset="-128"/>
              </a:rPr>
              <a:t>Zkušení pracovníci kontroly kvality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endParaRPr lang="cs-CZ" sz="1800" dirty="0">
              <a:ea typeface="ＭＳ Ｐゴシック" pitchFamily="1" charset="-128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ea typeface="ＭＳ Ｐゴシック" pitchFamily="1" charset="-128"/>
              </a:rPr>
              <a:t>Zavedený proces RCCA, který umožňuje nejen snižovat počet neshodných výrobků, ale i zvyšovat efektivitu práce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endParaRPr lang="cs-CZ" sz="1800" dirty="0">
              <a:ea typeface="ＭＳ Ｐゴシック" pitchFamily="1" charset="-128"/>
            </a:endParaRP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ea typeface="ＭＳ Ｐゴシック" pitchFamily="1" charset="-128"/>
              </a:rPr>
              <a:t>Spolupracujeme pouze se spolehlivými dodavateli, u kterých provádíme pravidelné audity výroby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cs-CZ" sz="1800" dirty="0">
              <a:ea typeface="ＭＳ Ｐゴシック" pitchFamily="1" charset="-128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cs-CZ" sz="1800" dirty="0">
              <a:ea typeface="ＭＳ Ｐゴシック" pitchFamily="1" charset="-128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cs-CZ" altLang="cs-CZ" sz="18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cs-CZ" altLang="cs-CZ" sz="1800" dirty="0">
              <a:ea typeface="ＭＳ Ｐゴシック" panose="020B0600070205080204" pitchFamily="34" charset="-128"/>
            </a:endParaRPr>
          </a:p>
          <a:p>
            <a:endParaRPr lang="cs-CZ" dirty="0"/>
          </a:p>
        </p:txBody>
      </p:sp>
      <p:grpSp>
        <p:nvGrpSpPr>
          <p:cNvPr id="4" name="Skupina 6">
            <a:extLst>
              <a:ext uri="{FF2B5EF4-FFF2-40B4-BE49-F238E27FC236}">
                <a16:creationId xmlns:a16="http://schemas.microsoft.com/office/drawing/2014/main" id="{1C4A0FDC-CFB1-E6DB-822B-FA733C5AD15A}"/>
              </a:ext>
            </a:extLst>
          </p:cNvPr>
          <p:cNvGrpSpPr>
            <a:grpSpLocks/>
          </p:cNvGrpSpPr>
          <p:nvPr/>
        </p:nvGrpSpPr>
        <p:grpSpPr bwMode="auto">
          <a:xfrm>
            <a:off x="8010144" y="1845176"/>
            <a:ext cx="3047367" cy="4667765"/>
            <a:chOff x="5508104" y="1209476"/>
            <a:chExt cx="3005138" cy="4564818"/>
          </a:xfrm>
        </p:grpSpPr>
        <p:pic>
          <p:nvPicPr>
            <p:cNvPr id="5" name="Obrázek 6">
              <a:extLst>
                <a:ext uri="{FF2B5EF4-FFF2-40B4-BE49-F238E27FC236}">
                  <a16:creationId xmlns:a16="http://schemas.microsoft.com/office/drawing/2014/main" id="{CF74C8B6-C736-2BE3-303F-173108799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901" y="3528116"/>
              <a:ext cx="1684341" cy="2246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7">
              <a:extLst>
                <a:ext uri="{FF2B5EF4-FFF2-40B4-BE49-F238E27FC236}">
                  <a16:creationId xmlns:a16="http://schemas.microsoft.com/office/drawing/2014/main" id="{19929B73-4721-6023-5D69-4DC98788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123" y="5258546"/>
              <a:ext cx="1242000" cy="515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ázek 8">
              <a:extLst>
                <a:ext uri="{FF2B5EF4-FFF2-40B4-BE49-F238E27FC236}">
                  <a16:creationId xmlns:a16="http://schemas.microsoft.com/office/drawing/2014/main" id="{838C1DDE-A0B3-E525-1081-C6024D4A1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528116"/>
              <a:ext cx="1249238" cy="166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9">
              <a:extLst>
                <a:ext uri="{FF2B5EF4-FFF2-40B4-BE49-F238E27FC236}">
                  <a16:creationId xmlns:a16="http://schemas.microsoft.com/office/drawing/2014/main" id="{EC545B90-0697-089B-5FB6-B7EC55AE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209476"/>
              <a:ext cx="3005138" cy="225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9531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Zástupný symbol pro obsah 2">
            <a:extLst>
              <a:ext uri="{FF2B5EF4-FFF2-40B4-BE49-F238E27FC236}">
                <a16:creationId xmlns:a16="http://schemas.microsoft.com/office/drawing/2014/main" id="{8840EAB8-A8A7-01AB-1499-32BD261D5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81" y="1659123"/>
            <a:ext cx="6990043" cy="47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5621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1981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cs-CZ" altLang="cs-CZ" dirty="0">
                <a:latin typeface="+mn-lt"/>
                <a:ea typeface="ＭＳ Ｐゴシック" panose="020B0600070205080204" pitchFamily="34" charset="-128"/>
              </a:rPr>
              <a:t>Třídění a recyklace odpadů je pro nás samozřejmostí, zavedena politika třídění odpadů</a:t>
            </a: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endParaRPr lang="cs-CZ" altLang="cs-CZ" dirty="0">
              <a:latin typeface="+mn-lt"/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cs-CZ" altLang="cs-CZ" dirty="0">
                <a:latin typeface="+mn-lt"/>
                <a:ea typeface="ＭＳ Ｐゴシック" panose="020B0600070205080204" pitchFamily="34" charset="-128"/>
              </a:rPr>
              <a:t>Zodpovědnost za obaly, které uvádíme na trh a je pro nás prioritou, aby se obaly, které dosloužily, vytřídily a následně </a:t>
            </a:r>
            <a:r>
              <a:rPr lang="cs-CZ" altLang="cs-CZ" dirty="0" err="1">
                <a:latin typeface="+mn-lt"/>
                <a:ea typeface="ＭＳ Ｐゴシック" panose="020B0600070205080204" pitchFamily="34" charset="-128"/>
              </a:rPr>
              <a:t>zrecyklovaly</a:t>
            </a:r>
            <a:endParaRPr lang="cs-CZ" altLang="cs-CZ" dirty="0">
              <a:latin typeface="+mn-lt"/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endParaRPr lang="cs-CZ" altLang="cs-CZ" dirty="0">
              <a:latin typeface="+mn-lt"/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cs-CZ" altLang="cs-CZ" dirty="0">
                <a:latin typeface="+mn-lt"/>
                <a:ea typeface="ＭＳ Ｐゴシック" panose="020B0600070205080204" pitchFamily="34" charset="-128"/>
              </a:rPr>
              <a:t>Snaha odpad v první řadě recyklovat, energeticky využívat a až pak ekologicky odstraňovat</a:t>
            </a: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endParaRPr lang="cs-CZ" altLang="cs-CZ" dirty="0">
              <a:latin typeface="+mn-lt"/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cs-CZ" altLang="cs-CZ" dirty="0">
                <a:latin typeface="+mn-lt"/>
                <a:ea typeface="ＭＳ Ｐゴシック" panose="020B0600070205080204" pitchFamily="34" charset="-128"/>
              </a:rPr>
              <a:t>PRAKAB klade stále větší důraz na spolupráci s dodavateli, kteří splňují požadavky přísných směrnic z hlediska životního prostředí a trvalé udržitelnosti</a:t>
            </a: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endParaRPr lang="cs-CZ" altLang="cs-CZ" dirty="0">
              <a:latin typeface="+mn-lt"/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cs-CZ" altLang="cs-CZ" dirty="0">
                <a:latin typeface="+mn-lt"/>
                <a:ea typeface="ＭＳ Ｐゴシック" panose="020B0600070205080204" pitchFamily="34" charset="-128"/>
              </a:rPr>
              <a:t>Snažíme se minimalizovat množství vyprodukovaných odpadů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70BE920F-FA35-07DD-034D-B029FC734AA5}"/>
              </a:ext>
            </a:extLst>
          </p:cNvPr>
          <p:cNvSpPr txBox="1">
            <a:spLocks/>
          </p:cNvSpPr>
          <p:nvPr/>
        </p:nvSpPr>
        <p:spPr bwMode="auto">
          <a:xfrm>
            <a:off x="674781" y="946150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sz="3000" dirty="0"/>
              <a:t>Ochrana životního prostředí</a:t>
            </a:r>
            <a:endParaRPr lang="cs-CZ" sz="3000" kern="0" dirty="0"/>
          </a:p>
        </p:txBody>
      </p:sp>
      <p:pic>
        <p:nvPicPr>
          <p:cNvPr id="27655" name="Obrázek 2">
            <a:extLst>
              <a:ext uri="{FF2B5EF4-FFF2-40B4-BE49-F238E27FC236}">
                <a16:creationId xmlns:a16="http://schemas.microsoft.com/office/drawing/2014/main" id="{D2F578FC-F67C-12D0-1BFF-4CE5754D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15" y="1439144"/>
            <a:ext cx="3329562" cy="249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ek 10">
            <a:extLst>
              <a:ext uri="{FF2B5EF4-FFF2-40B4-BE49-F238E27FC236}">
                <a16:creationId xmlns:a16="http://schemas.microsoft.com/office/drawing/2014/main" id="{4DD41D86-D126-C4FB-C95D-05CFABF60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15" y="3972110"/>
            <a:ext cx="3347197" cy="250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AE6044C-6704-5839-FA42-612D6E311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868" y="853294"/>
            <a:ext cx="7423265" cy="553998"/>
          </a:xfrm>
        </p:spPr>
        <p:txBody>
          <a:bodyPr/>
          <a:lstStyle/>
          <a:p>
            <a:r>
              <a:rPr lang="cs-CZ" dirty="0"/>
              <a:t>Zastoupení v rámci Evropy</a:t>
            </a:r>
            <a:endParaRPr lang="de-DE" kern="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A1989D-2E38-B0E1-4398-855E9228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6867" y="1500121"/>
            <a:ext cx="7423265" cy="553998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PRAKAB </a:t>
            </a:r>
            <a:r>
              <a:rPr lang="cs-CZ" altLang="cs-CZ" sz="1800" dirty="0">
                <a:ea typeface="ＭＳ Ｐゴシック" panose="020B0600070205080204" pitchFamily="34" charset="-128"/>
              </a:rPr>
              <a:t>je součástí uskupení firem pod vedením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SKB-GROUP</a:t>
            </a:r>
            <a:r>
              <a:rPr lang="cs-CZ" altLang="cs-CZ" sz="1800" dirty="0">
                <a:ea typeface="ＭＳ Ｐゴシック" panose="020B0600070205080204" pitchFamily="34" charset="-128"/>
              </a:rPr>
              <a:t>, která sídlí v rakouském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Schwechatu</a:t>
            </a:r>
            <a:endParaRPr lang="cs-CZ" altLang="cs-CZ" sz="1800" dirty="0">
              <a:ea typeface="ＭＳ Ｐゴシック" panose="020B0600070205080204" pitchFamily="34" charset="-128"/>
            </a:endParaRPr>
          </a:p>
          <a:p>
            <a:endParaRPr lang="cs-CZ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7D1816C2-1C0C-83CF-7D7E-5FD96C92B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87" y="1777120"/>
            <a:ext cx="5235575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5">
            <a:extLst>
              <a:ext uri="{FF2B5EF4-FFF2-40B4-BE49-F238E27FC236}">
                <a16:creationId xmlns:a16="http://schemas.microsoft.com/office/drawing/2014/main" id="{E65B3DD8-B16F-CCC9-2588-03C241ECB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12" y="3429000"/>
            <a:ext cx="3062287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02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CA54B1FC-520D-25C4-74B0-5E52E5AF34FE}"/>
              </a:ext>
            </a:extLst>
          </p:cNvPr>
          <p:cNvSpPr txBox="1">
            <a:spLocks/>
          </p:cNvSpPr>
          <p:nvPr/>
        </p:nvSpPr>
        <p:spPr bwMode="auto">
          <a:xfrm>
            <a:off x="1787525" y="808038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sz="3000" dirty="0">
                <a:latin typeface="+mn-lt"/>
              </a:rPr>
              <a:t>Reference:</a:t>
            </a:r>
            <a:endParaRPr lang="cs-CZ" sz="3000" kern="0" dirty="0">
              <a:latin typeface="+mn-lt"/>
            </a:endParaRPr>
          </a:p>
        </p:txBody>
      </p:sp>
      <p:pic>
        <p:nvPicPr>
          <p:cNvPr id="28678" name="Obrázek 4">
            <a:extLst>
              <a:ext uri="{FF2B5EF4-FFF2-40B4-BE49-F238E27FC236}">
                <a16:creationId xmlns:a16="http://schemas.microsoft.com/office/drawing/2014/main" id="{DBB7C743-6150-CE8B-D82D-961E07D92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474789"/>
            <a:ext cx="41656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681CF599-F751-70C0-E2E0-476F8474197D}"/>
              </a:ext>
            </a:extLst>
          </p:cNvPr>
          <p:cNvSpPr txBox="1"/>
          <p:nvPr/>
        </p:nvSpPr>
        <p:spPr>
          <a:xfrm>
            <a:off x="6383338" y="1778001"/>
            <a:ext cx="3549650" cy="3605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DŮLEŽITÁ DATA</a:t>
            </a:r>
          </a:p>
          <a:p>
            <a:pPr>
              <a:defRPr/>
            </a:pPr>
            <a:endParaRPr lang="cs-CZ" sz="14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Historická budova Národního muzea na pražském Václavském náměstí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Stavba zahájena 8. 7. 2011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Propojením obou muzejních budov vznikne    komplex s výstavní plochou více jak 15 000 m2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Celková investice do rekonstrukce ve výši 1,6 miliardy korun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b="1" dirty="0">
                <a:solidFill>
                  <a:srgbClr val="000000"/>
                </a:solidFill>
              </a:rPr>
              <a:t>Více jak 180 km požárně-bezpečnostních kabelů </a:t>
            </a:r>
            <a:r>
              <a:rPr lang="cs-CZ" sz="1200" b="1" dirty="0" err="1">
                <a:solidFill>
                  <a:srgbClr val="000000"/>
                </a:solidFill>
              </a:rPr>
              <a:t>PRAFla®Safe</a:t>
            </a:r>
            <a:r>
              <a:rPr lang="cs-CZ" sz="1200" b="1" dirty="0">
                <a:solidFill>
                  <a:srgbClr val="000000"/>
                </a:solidFill>
              </a:rPr>
              <a:t> z produkce PRAKAB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b="1" dirty="0">
                <a:solidFill>
                  <a:srgbClr val="000000"/>
                </a:solidFill>
              </a:rPr>
              <a:t>Více jak 25 km požárně-bezpečnostních kabelů </a:t>
            </a:r>
            <a:r>
              <a:rPr lang="cs-CZ" sz="1200" b="1" dirty="0" err="1">
                <a:solidFill>
                  <a:srgbClr val="000000"/>
                </a:solidFill>
              </a:rPr>
              <a:t>PRAFla®Dur</a:t>
            </a:r>
            <a:r>
              <a:rPr lang="cs-CZ" sz="1200" b="1" dirty="0">
                <a:solidFill>
                  <a:srgbClr val="000000"/>
                </a:solidFill>
              </a:rPr>
              <a:t> z produkce PRAKAB </a:t>
            </a:r>
            <a:r>
              <a:rPr lang="cs-CZ" sz="1200" dirty="0"/>
              <a:t>produkce PRAKAB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DC1FBF1A-5913-B84F-6DDA-F5031159AE1B}"/>
              </a:ext>
            </a:extLst>
          </p:cNvPr>
          <p:cNvSpPr txBox="1">
            <a:spLocks/>
          </p:cNvSpPr>
          <p:nvPr/>
        </p:nvSpPr>
        <p:spPr bwMode="auto">
          <a:xfrm>
            <a:off x="1787525" y="808038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sz="3000" dirty="0">
                <a:latin typeface="+mn-lt"/>
              </a:rPr>
              <a:t>Reference:</a:t>
            </a:r>
            <a:endParaRPr lang="cs-CZ" sz="3000" kern="0" dirty="0">
              <a:latin typeface="+mn-lt"/>
            </a:endParaRPr>
          </a:p>
        </p:txBody>
      </p:sp>
      <p:pic>
        <p:nvPicPr>
          <p:cNvPr id="30726" name="Obrázek 4">
            <a:extLst>
              <a:ext uri="{FF2B5EF4-FFF2-40B4-BE49-F238E27FC236}">
                <a16:creationId xmlns:a16="http://schemas.microsoft.com/office/drawing/2014/main" id="{09B83B85-499A-F7B4-0E92-219EA69E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495425"/>
            <a:ext cx="4165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36E57DD4-2FC9-1E17-28A5-9AC2B5391BB8}"/>
              </a:ext>
            </a:extLst>
          </p:cNvPr>
          <p:cNvSpPr txBox="1"/>
          <p:nvPr/>
        </p:nvSpPr>
        <p:spPr>
          <a:xfrm>
            <a:off x="6513513" y="1598614"/>
            <a:ext cx="3548062" cy="382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DŮLEŽITÁ DATA</a:t>
            </a:r>
          </a:p>
          <a:p>
            <a:pPr>
              <a:defRPr/>
            </a:pPr>
            <a:endParaRPr lang="cs-CZ" sz="14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Čtyři stanice – Červený Vrch, Veleslavín, Petřiny a Motol, které navazují na stanici Dejvická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Celková stavební délka 6134 metrů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Dokončení stavby a zprovoznění pro veřejnost 6. 4. 2015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Délka výstavby 5 let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000000"/>
                </a:solidFill>
              </a:rPr>
              <a:t>Investice cca 20 mld. CZK</a:t>
            </a:r>
          </a:p>
          <a:p>
            <a:pPr marL="342900" indent="-342900">
              <a:lnSpc>
                <a:spcPct val="12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1200" b="1" dirty="0">
                <a:solidFill>
                  <a:srgbClr val="000000"/>
                </a:solidFill>
              </a:rPr>
              <a:t>Přes 600 km kabelů PRAKAB - </a:t>
            </a:r>
            <a:r>
              <a:rPr lang="cs-CZ" sz="1200" dirty="0">
                <a:solidFill>
                  <a:srgbClr val="000000"/>
                </a:solidFill>
              </a:rPr>
              <a:t>byly použity kabely s funkční schopností, které v případě požáru dokáží zůstat až 90 minut plně funkční a přenášet elektrickou energii. Více jak 90% celé dodávky představovaly silové kabely 1-CSKH a 1-CXKH ve více jak padesáti dimenzích.</a:t>
            </a:r>
            <a:endParaRPr lang="cs-CZ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D9C80C9B-F047-64AC-6A52-B504DDC90548}"/>
              </a:ext>
            </a:extLst>
          </p:cNvPr>
          <p:cNvSpPr txBox="1">
            <a:spLocks/>
          </p:cNvSpPr>
          <p:nvPr/>
        </p:nvSpPr>
        <p:spPr bwMode="auto">
          <a:xfrm>
            <a:off x="2027717" y="829427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sz="3000" dirty="0">
                <a:latin typeface="+mn-lt"/>
              </a:rPr>
              <a:t>Reference tuzemský trh:</a:t>
            </a:r>
            <a:endParaRPr lang="cs-CZ" sz="3000" kern="0" dirty="0">
              <a:latin typeface="+mn-lt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F9180C92-766B-4AD4-072D-5AAE831C3EA8}"/>
              </a:ext>
            </a:extLst>
          </p:cNvPr>
          <p:cNvGraphicFramePr>
            <a:graphicFrameLocks noGrp="1"/>
          </p:cNvGraphicFramePr>
          <p:nvPr/>
        </p:nvGraphicFramePr>
        <p:xfrm>
          <a:off x="2063750" y="1341438"/>
          <a:ext cx="8496300" cy="473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349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</a:rPr>
                        <a:t>Velkoobchody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3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</a:rPr>
                        <a:t>Energetiky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baseline="0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cs-CZ" sz="1400" b="0" baseline="0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cs-CZ" sz="1400" b="0" baseline="0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en-GB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8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</a:rPr>
                        <a:t>Dráhy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94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</a:rPr>
                        <a:t>Metro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endParaRPr lang="de-AT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baseline="0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de-AT" sz="14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791" name="Picture 2" descr="Loga ke stažení | ČEZ Distribuce">
            <a:extLst>
              <a:ext uri="{FF2B5EF4-FFF2-40B4-BE49-F238E27FC236}">
                <a16:creationId xmlns:a16="http://schemas.microsoft.com/office/drawing/2014/main" id="{9A8E2CBF-0C3F-0957-EFDA-143F08D8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3178176"/>
            <a:ext cx="28987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4" descr="PRE - Pražská energetika, a. s. - tarif Pražská energetika, a.s. - PRE  PROUD START | Kurzy.cz">
            <a:extLst>
              <a:ext uri="{FF2B5EF4-FFF2-40B4-BE49-F238E27FC236}">
                <a16:creationId xmlns:a16="http://schemas.microsoft.com/office/drawing/2014/main" id="{0646B11F-0032-9451-5576-AF1F7E1AD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3170238"/>
            <a:ext cx="17176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Obrázek 4">
            <a:extLst>
              <a:ext uri="{FF2B5EF4-FFF2-40B4-BE49-F238E27FC236}">
                <a16:creationId xmlns:a16="http://schemas.microsoft.com/office/drawing/2014/main" id="{E6304381-404D-723B-4092-E12B7A0D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267075"/>
            <a:ext cx="10731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4" name="Picture 6">
            <a:extLst>
              <a:ext uri="{FF2B5EF4-FFF2-40B4-BE49-F238E27FC236}">
                <a16:creationId xmlns:a16="http://schemas.microsoft.com/office/drawing/2014/main" id="{7E8FDCA1-08EB-9D30-D78D-5A8252988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5640388"/>
            <a:ext cx="28987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Picture 12" descr="Emas.cz – novinka v oblasti on-line nakupování  elektromateriáluJaklepebydlet.cz | Jaklepebydlet.cz">
            <a:extLst>
              <a:ext uri="{FF2B5EF4-FFF2-40B4-BE49-F238E27FC236}">
                <a16:creationId xmlns:a16="http://schemas.microsoft.com/office/drawing/2014/main" id="{6AD32820-B9F2-0049-936D-A7FB1EFC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67" y="1598818"/>
            <a:ext cx="823002" cy="3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Picture 16" descr="Argos">
            <a:extLst>
              <a:ext uri="{FF2B5EF4-FFF2-40B4-BE49-F238E27FC236}">
                <a16:creationId xmlns:a16="http://schemas.microsoft.com/office/drawing/2014/main" id="{663241C1-D15D-151A-BD42-0129DEAAF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13" y="1637479"/>
            <a:ext cx="1146059" cy="27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18" descr="Dokumenty a loga ke stažení - ELKOV elektro a.s.">
            <a:extLst>
              <a:ext uri="{FF2B5EF4-FFF2-40B4-BE49-F238E27FC236}">
                <a16:creationId xmlns:a16="http://schemas.microsoft.com/office/drawing/2014/main" id="{88A42596-AAEE-BFC6-ECD1-DD6C81FB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901" y="1582964"/>
            <a:ext cx="977646" cy="32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24" descr="HMSdesign - PF, pozvánky, orientační systémy, plakáty...">
            <a:extLst>
              <a:ext uri="{FF2B5EF4-FFF2-40B4-BE49-F238E27FC236}">
                <a16:creationId xmlns:a16="http://schemas.microsoft.com/office/drawing/2014/main" id="{0453B1F7-012E-2336-8256-A8AA6B26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5204" r="21651" b="29001"/>
          <a:stretch>
            <a:fillRect/>
          </a:stretch>
        </p:blipFill>
        <p:spPr bwMode="auto">
          <a:xfrm>
            <a:off x="6729838" y="2214129"/>
            <a:ext cx="995652" cy="30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9" name="Picture 28" descr="Elektro S.M.S. - E-Shop od kabelu po svítidla">
            <a:extLst>
              <a:ext uri="{FF2B5EF4-FFF2-40B4-BE49-F238E27FC236}">
                <a16:creationId xmlns:a16="http://schemas.microsoft.com/office/drawing/2014/main" id="{6EFE670C-F849-E05D-9CDD-4E10E8A1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51" y="2151705"/>
            <a:ext cx="603747" cy="3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0" name="Picture 30" descr="JAKUB Group / jakub.cz - Jakub - úvodní stránka">
            <a:extLst>
              <a:ext uri="{FF2B5EF4-FFF2-40B4-BE49-F238E27FC236}">
                <a16:creationId xmlns:a16="http://schemas.microsoft.com/office/drawing/2014/main" id="{6191353D-6181-BC3E-7CC1-08128361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961" y="2196191"/>
            <a:ext cx="1054967" cy="31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1" name="Picture 32" descr="Stavebniny DEK">
            <a:extLst>
              <a:ext uri="{FF2B5EF4-FFF2-40B4-BE49-F238E27FC236}">
                <a16:creationId xmlns:a16="http://schemas.microsoft.com/office/drawing/2014/main" id="{FC21328E-FF71-2332-4F7B-5BB4072B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250" y="2177656"/>
            <a:ext cx="978704" cy="3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2" name="Picture 34" descr="Loga | Média | AŽD Praha s.r.o.">
            <a:extLst>
              <a:ext uri="{FF2B5EF4-FFF2-40B4-BE49-F238E27FC236}">
                <a16:creationId xmlns:a16="http://schemas.microsoft.com/office/drawing/2014/main" id="{3F12D66B-574D-1ACC-0CB7-D31E79D2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183064"/>
            <a:ext cx="15128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Obsah obrázku Grafika, Písmo, text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D031EB8F-3C06-92E9-D177-CC751DD7CD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26" y="1335785"/>
            <a:ext cx="1745324" cy="1183315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64C8C1A-3C0C-7D81-6B96-37EB18E14420}"/>
              </a:ext>
            </a:extLst>
          </p:cNvPr>
          <p:cNvCxnSpPr>
            <a:cxnSpLocks/>
          </p:cNvCxnSpPr>
          <p:nvPr/>
        </p:nvCxnSpPr>
        <p:spPr>
          <a:xfrm>
            <a:off x="5236350" y="1932495"/>
            <a:ext cx="1166773" cy="94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E306B51A-4FFA-54D5-1B3E-0D1CA4304B34}"/>
              </a:ext>
            </a:extLst>
          </p:cNvPr>
          <p:cNvSpPr txBox="1">
            <a:spLocks/>
          </p:cNvSpPr>
          <p:nvPr/>
        </p:nvSpPr>
        <p:spPr bwMode="auto">
          <a:xfrm>
            <a:off x="2006600" y="855663"/>
            <a:ext cx="7467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56F5E"/>
                </a:solidFill>
                <a:latin typeface="Arial" charset="0"/>
                <a:ea typeface="MS Pゴシック" charset="0"/>
                <a:cs typeface="MS Pゴシック" charset="0"/>
              </a:defRPr>
            </a:lvl9pPr>
          </a:lstStyle>
          <a:p>
            <a:pPr>
              <a:defRPr/>
            </a:pPr>
            <a:r>
              <a:rPr lang="cs-CZ" sz="3000" dirty="0">
                <a:latin typeface="+mn-lt"/>
              </a:rPr>
              <a:t>Reference exportní trhy:</a:t>
            </a:r>
            <a:endParaRPr lang="cs-CZ" sz="3000" kern="0" dirty="0">
              <a:latin typeface="+mn-lt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3E9A73C-D9CA-0DC7-F16C-1646E7605ABE}"/>
              </a:ext>
            </a:extLst>
          </p:cNvPr>
          <p:cNvGraphicFramePr>
            <a:graphicFrameLocks noGrp="1"/>
          </p:cNvGraphicFramePr>
          <p:nvPr/>
        </p:nvGraphicFramePr>
        <p:xfrm>
          <a:off x="2063750" y="1341438"/>
          <a:ext cx="8496300" cy="473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349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 err="1">
                          <a:solidFill>
                            <a:srgbClr val="000000"/>
                          </a:solidFill>
                        </a:rPr>
                        <a:t>Wholesalers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3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 err="1">
                          <a:solidFill>
                            <a:srgbClr val="000000"/>
                          </a:solidFill>
                        </a:rPr>
                        <a:t>Utilities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GB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8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 err="1">
                          <a:solidFill>
                            <a:srgbClr val="000000"/>
                          </a:solidFill>
                        </a:rPr>
                        <a:t>Railway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GB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94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cs-CZ" sz="1400" b="1" dirty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cs-CZ" sz="1400" b="1" dirty="0">
                          <a:solidFill>
                            <a:srgbClr val="000000"/>
                          </a:solidFill>
                        </a:rPr>
                        <a:t>Underground</a:t>
                      </a:r>
                      <a:r>
                        <a:rPr lang="de-AT" sz="1400" b="1" dirty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endParaRPr lang="de-AT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de-AT" sz="1400" b="0" baseline="0" dirty="0">
                        <a:solidFill>
                          <a:srgbClr val="000000"/>
                        </a:solidFill>
                      </a:endParaRPr>
                    </a:p>
                  </a:txBody>
                  <a:tcPr marL="91431" marR="91431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815" name="Obrázek 14">
            <a:extLst>
              <a:ext uri="{FF2B5EF4-FFF2-40B4-BE49-F238E27FC236}">
                <a16:creationId xmlns:a16="http://schemas.microsoft.com/office/drawing/2014/main" id="{67D83A97-8A0C-0DB9-B7BB-A18F1D36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1420813"/>
            <a:ext cx="18224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Obrázek 12">
            <a:extLst>
              <a:ext uri="{FF2B5EF4-FFF2-40B4-BE49-F238E27FC236}">
                <a16:creationId xmlns:a16="http://schemas.microsoft.com/office/drawing/2014/main" id="{0216686C-73B8-13E9-FA8C-81D821802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344613"/>
            <a:ext cx="1168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Obrázek 13">
            <a:extLst>
              <a:ext uri="{FF2B5EF4-FFF2-40B4-BE49-F238E27FC236}">
                <a16:creationId xmlns:a16="http://schemas.microsoft.com/office/drawing/2014/main" id="{61185DE2-9A52-EC10-C13F-9ACA251AA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012951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Obrázek 17">
            <a:extLst>
              <a:ext uri="{FF2B5EF4-FFF2-40B4-BE49-F238E27FC236}">
                <a16:creationId xmlns:a16="http://schemas.microsoft.com/office/drawing/2014/main" id="{2E413B86-0CF7-2EA9-A0E6-A0B00E7C3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4" y="1836739"/>
            <a:ext cx="14954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Obrázek 1">
            <a:extLst>
              <a:ext uri="{FF2B5EF4-FFF2-40B4-BE49-F238E27FC236}">
                <a16:creationId xmlns:a16="http://schemas.microsoft.com/office/drawing/2014/main" id="{C276BFCC-653E-A3F7-66E4-8D210AB0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1" y="1663700"/>
            <a:ext cx="14446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Obrázek 12">
            <a:extLst>
              <a:ext uri="{FF2B5EF4-FFF2-40B4-BE49-F238E27FC236}">
                <a16:creationId xmlns:a16="http://schemas.microsoft.com/office/drawing/2014/main" id="{164CD4A0-64C7-5918-6BEC-EDE57A5C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1231900"/>
            <a:ext cx="11255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Obrázek 10">
            <a:extLst>
              <a:ext uri="{FF2B5EF4-FFF2-40B4-BE49-F238E27FC236}">
                <a16:creationId xmlns:a16="http://schemas.microsoft.com/office/drawing/2014/main" id="{194C5CD3-7504-0151-041E-A89360AC4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298826"/>
            <a:ext cx="10937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Obrázek 19">
            <a:extLst>
              <a:ext uri="{FF2B5EF4-FFF2-40B4-BE49-F238E27FC236}">
                <a16:creationId xmlns:a16="http://schemas.microsoft.com/office/drawing/2014/main" id="{6F2E265E-4B9A-E88E-36D0-F683EE980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519489"/>
            <a:ext cx="1066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Obrázek 13">
            <a:extLst>
              <a:ext uri="{FF2B5EF4-FFF2-40B4-BE49-F238E27FC236}">
                <a16:creationId xmlns:a16="http://schemas.microsoft.com/office/drawing/2014/main" id="{8BBA4A7B-AF03-6F37-8A26-8B9BF62D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560764"/>
            <a:ext cx="94456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4" name="Obrázek 17">
            <a:extLst>
              <a:ext uri="{FF2B5EF4-FFF2-40B4-BE49-F238E27FC236}">
                <a16:creationId xmlns:a16="http://schemas.microsoft.com/office/drawing/2014/main" id="{9D7B0989-824D-9E15-085D-616FA851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38463"/>
            <a:ext cx="1104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Obrázek 16">
            <a:extLst>
              <a:ext uri="{FF2B5EF4-FFF2-40B4-BE49-F238E27FC236}">
                <a16:creationId xmlns:a16="http://schemas.microsoft.com/office/drawing/2014/main" id="{E6F56BE2-FE64-6BB3-A018-6FF6795EE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024188"/>
            <a:ext cx="9906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6" name="Obrázek 23">
            <a:extLst>
              <a:ext uri="{FF2B5EF4-FFF2-40B4-BE49-F238E27FC236}">
                <a16:creationId xmlns:a16="http://schemas.microsoft.com/office/drawing/2014/main" id="{2CC2C199-6A58-BBB7-855B-B699FA04B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b="18015"/>
          <a:stretch>
            <a:fillRect/>
          </a:stretch>
        </p:blipFill>
        <p:spPr bwMode="auto">
          <a:xfrm>
            <a:off x="7789863" y="3546475"/>
            <a:ext cx="1085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7" name="Obrázek 18">
            <a:extLst>
              <a:ext uri="{FF2B5EF4-FFF2-40B4-BE49-F238E27FC236}">
                <a16:creationId xmlns:a16="http://schemas.microsoft.com/office/drawing/2014/main" id="{B40FB8A1-71B4-9C32-35E4-94BDEF86DE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4" y="2971800"/>
            <a:ext cx="11715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8" name="Obrázek 11">
            <a:extLst>
              <a:ext uri="{FF2B5EF4-FFF2-40B4-BE49-F238E27FC236}">
                <a16:creationId xmlns:a16="http://schemas.microsoft.com/office/drawing/2014/main" id="{E32F31CD-A88E-0526-3F5D-35E645F1A4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3040064"/>
            <a:ext cx="8763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9" name="Obrázek 20">
            <a:extLst>
              <a:ext uri="{FF2B5EF4-FFF2-40B4-BE49-F238E27FC236}">
                <a16:creationId xmlns:a16="http://schemas.microsoft.com/office/drawing/2014/main" id="{E3AF04D9-C2A1-2F07-9246-35239522D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3103564"/>
            <a:ext cx="1049338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0" name="Obrázek 21">
            <a:extLst>
              <a:ext uri="{FF2B5EF4-FFF2-40B4-BE49-F238E27FC236}">
                <a16:creationId xmlns:a16="http://schemas.microsoft.com/office/drawing/2014/main" id="{A2662470-6052-E626-7830-65F16A1F95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3597275"/>
            <a:ext cx="19621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1" name="Obrázek 1">
            <a:extLst>
              <a:ext uri="{FF2B5EF4-FFF2-40B4-BE49-F238E27FC236}">
                <a16:creationId xmlns:a16="http://schemas.microsoft.com/office/drawing/2014/main" id="{26BE0DF7-2CD4-7BA6-DFF0-BAE5BA539D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4522788"/>
            <a:ext cx="14462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2" name="Obrázek 25">
            <a:extLst>
              <a:ext uri="{FF2B5EF4-FFF2-40B4-BE49-F238E27FC236}">
                <a16:creationId xmlns:a16="http://schemas.microsoft.com/office/drawing/2014/main" id="{A05C9A78-5BA3-99F5-4B0F-6C9FA7DC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9" y="5335589"/>
            <a:ext cx="23399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3" name="Obrázek 27">
            <a:extLst>
              <a:ext uri="{FF2B5EF4-FFF2-40B4-BE49-F238E27FC236}">
                <a16:creationId xmlns:a16="http://schemas.microsoft.com/office/drawing/2014/main" id="{E2FAB4D6-01C8-C5AE-6794-BF889631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459289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4" name="Obrázek 29">
            <a:extLst>
              <a:ext uri="{FF2B5EF4-FFF2-40B4-BE49-F238E27FC236}">
                <a16:creationId xmlns:a16="http://schemas.microsoft.com/office/drawing/2014/main" id="{4DE44AC3-DEB8-C751-67AB-F1C795C2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6" y="4483101"/>
            <a:ext cx="8620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5" name="Picture 45" descr="SBB CFF FFS Logo | Yafie Achmad Raihan | Flickr">
            <a:extLst>
              <a:ext uri="{FF2B5EF4-FFF2-40B4-BE49-F238E27FC236}">
                <a16:creationId xmlns:a16="http://schemas.microsoft.com/office/drawing/2014/main" id="{F25E88E1-9FDC-51FC-4A31-EC92BC58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4" y="4232275"/>
            <a:ext cx="104933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0">
            <a:extLst>
              <a:ext uri="{FF2B5EF4-FFF2-40B4-BE49-F238E27FC236}">
                <a16:creationId xmlns:a16="http://schemas.microsoft.com/office/drawing/2014/main" id="{746E7233-F096-C807-3A4A-7479115D30C4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755650" y="2314468"/>
            <a:ext cx="5340350" cy="28813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sk-SK" sz="10000" b="1" kern="0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Dotazy</a:t>
            </a:r>
            <a:r>
              <a:rPr lang="de-DE" altLang="sk-SK" sz="10000" b="1" kern="0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4F03D6C-9D9A-C1C8-17EE-D4A19AA5C422}"/>
              </a:ext>
            </a:extLst>
          </p:cNvPr>
          <p:cNvSpPr txBox="1"/>
          <p:nvPr/>
        </p:nvSpPr>
        <p:spPr>
          <a:xfrm>
            <a:off x="7449671" y="4119816"/>
            <a:ext cx="5261678" cy="188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k-SK" sz="2400" b="1" dirty="0">
                <a:solidFill>
                  <a:srgbClr val="156F5E"/>
                </a:solidFill>
              </a:rPr>
              <a:t>Ing. Štěpán Laštůvka</a:t>
            </a:r>
          </a:p>
          <a:p>
            <a:r>
              <a:rPr lang="cs-CZ" sz="2400" dirty="0" err="1"/>
              <a:t>Product</a:t>
            </a:r>
            <a:r>
              <a:rPr lang="cs-CZ" sz="2400" dirty="0"/>
              <a:t> manager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+420 732 912 682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2400" b="1" dirty="0">
                <a:solidFill>
                  <a:srgbClr val="156F5E"/>
                </a:solidFill>
              </a:rPr>
              <a:t>stepan.lastuvka@prakab.com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DDF44C-20CA-5A48-9BE4-9DBA4E7F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671" y="0"/>
            <a:ext cx="4742329" cy="39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3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35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3C14B-883F-BC6D-8F9F-254566ADC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ek" descr="Obrazek">
            <a:extLst>
              <a:ext uri="{FF2B5EF4-FFF2-40B4-BE49-F238E27FC236}">
                <a16:creationId xmlns:a16="http://schemas.microsoft.com/office/drawing/2014/main" id="{D3DA18A6-CF3E-C279-28F4-2F606EF7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7"/>
          <a:stretch>
            <a:fillRect/>
          </a:stretch>
        </p:blipFill>
        <p:spPr>
          <a:xfrm>
            <a:off x="2134043" y="2035387"/>
            <a:ext cx="9210725" cy="613086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object 12">
            <a:extLst>
              <a:ext uri="{FF2B5EF4-FFF2-40B4-BE49-F238E27FC236}">
                <a16:creationId xmlns:a16="http://schemas.microsoft.com/office/drawing/2014/main" id="{F9A19A17-D65A-F020-2CBF-888AB27AD0B2}"/>
              </a:ext>
            </a:extLst>
          </p:cNvPr>
          <p:cNvSpPr txBox="1"/>
          <p:nvPr/>
        </p:nvSpPr>
        <p:spPr>
          <a:xfrm>
            <a:off x="836599" y="6480691"/>
            <a:ext cx="130547" cy="19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100" spc="-50">
                <a:solidFill>
                  <a:srgbClr val="1A8064"/>
                </a:solidFill>
                <a:latin typeface="PP Telegraf Bold"/>
                <a:ea typeface="PP Telegraf Bold"/>
                <a:cs typeface="PP Telegraf Bold"/>
                <a:sym typeface="PP Telegraf Bold"/>
              </a:defRPr>
            </a:lvl1pPr>
          </a:lstStyle>
          <a:p>
            <a:pPr marL="0" marR="0" lvl="0" indent="7701" algn="l" defTabSz="554492" rtl="0" eaLnBrk="1" fontAlgn="auto" latinLnBrk="0" hangingPunct="0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3" b="1" i="0" u="none" strike="noStrike" kern="0" cap="none" spc="-30" normalizeH="0" baseline="0" noProof="0" dirty="0">
              <a:ln>
                <a:noFill/>
              </a:ln>
              <a:solidFill>
                <a:srgbClr val="068666"/>
              </a:solidFill>
              <a:effectLst/>
              <a:uLnTx/>
              <a:uFillTx/>
              <a:latin typeface="PP Telegraf" pitchFamily="50" charset="0"/>
              <a:sym typeface="PP Telegraf Bold"/>
            </a:endParaRPr>
          </a:p>
        </p:txBody>
      </p:sp>
      <p:sp>
        <p:nvSpPr>
          <p:cNvPr id="24" name="Freeform 1477">
            <a:extLst>
              <a:ext uri="{FF2B5EF4-FFF2-40B4-BE49-F238E27FC236}">
                <a16:creationId xmlns:a16="http://schemas.microsoft.com/office/drawing/2014/main" id="{6FAF4F80-70D2-235A-F854-067248E4801F}"/>
              </a:ext>
            </a:extLst>
          </p:cNvPr>
          <p:cNvSpPr>
            <a:spLocks/>
          </p:cNvSpPr>
          <p:nvPr/>
        </p:nvSpPr>
        <p:spPr bwMode="auto">
          <a:xfrm>
            <a:off x="10363261" y="19468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Freeform 1478">
            <a:extLst>
              <a:ext uri="{FF2B5EF4-FFF2-40B4-BE49-F238E27FC236}">
                <a16:creationId xmlns:a16="http://schemas.microsoft.com/office/drawing/2014/main" id="{F82048F1-F125-9F46-A027-E2A901D76892}"/>
              </a:ext>
            </a:extLst>
          </p:cNvPr>
          <p:cNvSpPr>
            <a:spLocks/>
          </p:cNvSpPr>
          <p:nvPr/>
        </p:nvSpPr>
        <p:spPr bwMode="auto">
          <a:xfrm>
            <a:off x="10358934" y="1946801"/>
            <a:ext cx="4327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 1479">
            <a:extLst>
              <a:ext uri="{FF2B5EF4-FFF2-40B4-BE49-F238E27FC236}">
                <a16:creationId xmlns:a16="http://schemas.microsoft.com/office/drawing/2014/main" id="{2C10DAFC-E94B-5848-8231-A13DEFB3F45F}"/>
              </a:ext>
            </a:extLst>
          </p:cNvPr>
          <p:cNvSpPr>
            <a:spLocks/>
          </p:cNvSpPr>
          <p:nvPr/>
        </p:nvSpPr>
        <p:spPr bwMode="auto">
          <a:xfrm>
            <a:off x="10363261" y="19468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Freeform 1480">
            <a:extLst>
              <a:ext uri="{FF2B5EF4-FFF2-40B4-BE49-F238E27FC236}">
                <a16:creationId xmlns:a16="http://schemas.microsoft.com/office/drawing/2014/main" id="{CCAE5658-4B70-297C-112D-7F412E3A4AF5}"/>
              </a:ext>
            </a:extLst>
          </p:cNvPr>
          <p:cNvSpPr>
            <a:spLocks/>
          </p:cNvSpPr>
          <p:nvPr/>
        </p:nvSpPr>
        <p:spPr bwMode="auto">
          <a:xfrm>
            <a:off x="10363261" y="19468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 1481">
            <a:extLst>
              <a:ext uri="{FF2B5EF4-FFF2-40B4-BE49-F238E27FC236}">
                <a16:creationId xmlns:a16="http://schemas.microsoft.com/office/drawing/2014/main" id="{E4704F3E-531F-B8DC-A194-5FB054EC57D2}"/>
              </a:ext>
            </a:extLst>
          </p:cNvPr>
          <p:cNvSpPr>
            <a:spLocks/>
          </p:cNvSpPr>
          <p:nvPr/>
        </p:nvSpPr>
        <p:spPr bwMode="auto">
          <a:xfrm>
            <a:off x="10363261" y="19468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 1482">
            <a:extLst>
              <a:ext uri="{FF2B5EF4-FFF2-40B4-BE49-F238E27FC236}">
                <a16:creationId xmlns:a16="http://schemas.microsoft.com/office/drawing/2014/main" id="{4E2F7533-BC05-74D5-CA15-0E80C388DA10}"/>
              </a:ext>
            </a:extLst>
          </p:cNvPr>
          <p:cNvSpPr>
            <a:spLocks/>
          </p:cNvSpPr>
          <p:nvPr/>
        </p:nvSpPr>
        <p:spPr bwMode="auto">
          <a:xfrm>
            <a:off x="10363261" y="194680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 1483">
            <a:extLst>
              <a:ext uri="{FF2B5EF4-FFF2-40B4-BE49-F238E27FC236}">
                <a16:creationId xmlns:a16="http://schemas.microsoft.com/office/drawing/2014/main" id="{0D67A7BF-5A03-81DE-FC00-AB25238876C0}"/>
              </a:ext>
            </a:extLst>
          </p:cNvPr>
          <p:cNvSpPr>
            <a:spLocks/>
          </p:cNvSpPr>
          <p:nvPr/>
        </p:nvSpPr>
        <p:spPr bwMode="auto">
          <a:xfrm>
            <a:off x="9713266" y="1313024"/>
            <a:ext cx="6491" cy="6791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0"/>
                  <a:pt x="1" y="0"/>
                  <a:pt x="1" y="1"/>
                </a:cubicBezTo>
                <a:cubicBezTo>
                  <a:pt x="1" y="1"/>
                  <a:pt x="0" y="1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Freeform 1484">
            <a:extLst>
              <a:ext uri="{FF2B5EF4-FFF2-40B4-BE49-F238E27FC236}">
                <a16:creationId xmlns:a16="http://schemas.microsoft.com/office/drawing/2014/main" id="{2579A42C-7DE2-335E-22A1-2ADDB23C5682}"/>
              </a:ext>
            </a:extLst>
          </p:cNvPr>
          <p:cNvSpPr>
            <a:spLocks/>
          </p:cNvSpPr>
          <p:nvPr/>
        </p:nvSpPr>
        <p:spPr bwMode="auto">
          <a:xfrm>
            <a:off x="9719755" y="132886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Freeform 1485">
            <a:extLst>
              <a:ext uri="{FF2B5EF4-FFF2-40B4-BE49-F238E27FC236}">
                <a16:creationId xmlns:a16="http://schemas.microsoft.com/office/drawing/2014/main" id="{EBB68BB5-3F9A-4485-674C-7B5F1FE30A68}"/>
              </a:ext>
            </a:extLst>
          </p:cNvPr>
          <p:cNvSpPr>
            <a:spLocks/>
          </p:cNvSpPr>
          <p:nvPr/>
        </p:nvSpPr>
        <p:spPr bwMode="auto">
          <a:xfrm>
            <a:off x="9734901" y="1421671"/>
            <a:ext cx="4327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Freeform 1486">
            <a:extLst>
              <a:ext uri="{FF2B5EF4-FFF2-40B4-BE49-F238E27FC236}">
                <a16:creationId xmlns:a16="http://schemas.microsoft.com/office/drawing/2014/main" id="{2E4BAB1D-2657-71BF-7209-D981CF766124}"/>
              </a:ext>
            </a:extLst>
          </p:cNvPr>
          <p:cNvSpPr>
            <a:spLocks/>
          </p:cNvSpPr>
          <p:nvPr/>
        </p:nvSpPr>
        <p:spPr bwMode="auto">
          <a:xfrm>
            <a:off x="10400040" y="166160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Freeform 1487">
            <a:extLst>
              <a:ext uri="{FF2B5EF4-FFF2-40B4-BE49-F238E27FC236}">
                <a16:creationId xmlns:a16="http://schemas.microsoft.com/office/drawing/2014/main" id="{8B31E705-2DF8-9391-6385-0D6C11A3BD65}"/>
              </a:ext>
            </a:extLst>
          </p:cNvPr>
          <p:cNvSpPr>
            <a:spLocks/>
          </p:cNvSpPr>
          <p:nvPr/>
        </p:nvSpPr>
        <p:spPr bwMode="auto">
          <a:xfrm>
            <a:off x="10400040" y="166160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noFill/>
          <a:ln w="31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Freeform 1488">
            <a:extLst>
              <a:ext uri="{FF2B5EF4-FFF2-40B4-BE49-F238E27FC236}">
                <a16:creationId xmlns:a16="http://schemas.microsoft.com/office/drawing/2014/main" id="{BD079DA7-DB36-595D-0ED3-F45891A78455}"/>
              </a:ext>
            </a:extLst>
          </p:cNvPr>
          <p:cNvSpPr>
            <a:spLocks/>
          </p:cNvSpPr>
          <p:nvPr/>
        </p:nvSpPr>
        <p:spPr bwMode="auto">
          <a:xfrm>
            <a:off x="10400040" y="166160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noFill/>
          <a:ln w="31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Freeform 1489">
            <a:extLst>
              <a:ext uri="{FF2B5EF4-FFF2-40B4-BE49-F238E27FC236}">
                <a16:creationId xmlns:a16="http://schemas.microsoft.com/office/drawing/2014/main" id="{85385931-77BB-85C9-FF46-3057FEFE3DAF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Freeform 1490">
            <a:extLst>
              <a:ext uri="{FF2B5EF4-FFF2-40B4-BE49-F238E27FC236}">
                <a16:creationId xmlns:a16="http://schemas.microsoft.com/office/drawing/2014/main" id="{2B389C7A-D8C2-1EF4-6AC2-463CE0A7F7C3}"/>
              </a:ext>
            </a:extLst>
          </p:cNvPr>
          <p:cNvSpPr>
            <a:spLocks/>
          </p:cNvSpPr>
          <p:nvPr/>
        </p:nvSpPr>
        <p:spPr bwMode="auto">
          <a:xfrm>
            <a:off x="9728410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Freeform 1491">
            <a:extLst>
              <a:ext uri="{FF2B5EF4-FFF2-40B4-BE49-F238E27FC236}">
                <a16:creationId xmlns:a16="http://schemas.microsoft.com/office/drawing/2014/main" id="{A4636DDC-0838-A69A-F7FD-6944DDDD0D61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Freeform 1492">
            <a:extLst>
              <a:ext uri="{FF2B5EF4-FFF2-40B4-BE49-F238E27FC236}">
                <a16:creationId xmlns:a16="http://schemas.microsoft.com/office/drawing/2014/main" id="{9B2524F3-ED63-46D1-26B9-ECE664765674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Freeform 1493">
            <a:extLst>
              <a:ext uri="{FF2B5EF4-FFF2-40B4-BE49-F238E27FC236}">
                <a16:creationId xmlns:a16="http://schemas.microsoft.com/office/drawing/2014/main" id="{E6E11360-2E89-4EBE-110F-899E6A3D2BD8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Freeform 1494">
            <a:extLst>
              <a:ext uri="{FF2B5EF4-FFF2-40B4-BE49-F238E27FC236}">
                <a16:creationId xmlns:a16="http://schemas.microsoft.com/office/drawing/2014/main" id="{CA33B9C1-FF42-3511-E905-2A69D03B37B5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Freeform 1495">
            <a:extLst>
              <a:ext uri="{FF2B5EF4-FFF2-40B4-BE49-F238E27FC236}">
                <a16:creationId xmlns:a16="http://schemas.microsoft.com/office/drawing/2014/main" id="{F9C70449-185B-C97A-61DF-20400EBD477F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Freeform 1496">
            <a:extLst>
              <a:ext uri="{FF2B5EF4-FFF2-40B4-BE49-F238E27FC236}">
                <a16:creationId xmlns:a16="http://schemas.microsoft.com/office/drawing/2014/main" id="{D1BD7B47-21EB-8FF7-EC5F-815E40057AF9}"/>
              </a:ext>
            </a:extLst>
          </p:cNvPr>
          <p:cNvSpPr>
            <a:spLocks/>
          </p:cNvSpPr>
          <p:nvPr/>
        </p:nvSpPr>
        <p:spPr bwMode="auto">
          <a:xfrm>
            <a:off x="10307011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Freeform 1497">
            <a:extLst>
              <a:ext uri="{FF2B5EF4-FFF2-40B4-BE49-F238E27FC236}">
                <a16:creationId xmlns:a16="http://schemas.microsoft.com/office/drawing/2014/main" id="{C17C8833-2E67-2966-5F4A-B0416F225679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Freeform 1498">
            <a:extLst>
              <a:ext uri="{FF2B5EF4-FFF2-40B4-BE49-F238E27FC236}">
                <a16:creationId xmlns:a16="http://schemas.microsoft.com/office/drawing/2014/main" id="{4A9D564B-CAAA-5FE1-D393-23C34EEB929A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Freeform 1499">
            <a:extLst>
              <a:ext uri="{FF2B5EF4-FFF2-40B4-BE49-F238E27FC236}">
                <a16:creationId xmlns:a16="http://schemas.microsoft.com/office/drawing/2014/main" id="{3F02AE1B-3C6F-7298-9877-25681C7D4541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Freeform 1500">
            <a:extLst>
              <a:ext uri="{FF2B5EF4-FFF2-40B4-BE49-F238E27FC236}">
                <a16:creationId xmlns:a16="http://schemas.microsoft.com/office/drawing/2014/main" id="{153BCDFF-9088-BA18-1ED4-BF9F3A0FB58E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Freeform 1501">
            <a:extLst>
              <a:ext uri="{FF2B5EF4-FFF2-40B4-BE49-F238E27FC236}">
                <a16:creationId xmlns:a16="http://schemas.microsoft.com/office/drawing/2014/main" id="{11729864-D126-F2C3-4A68-341956B28FFA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Freeform 1502">
            <a:extLst>
              <a:ext uri="{FF2B5EF4-FFF2-40B4-BE49-F238E27FC236}">
                <a16:creationId xmlns:a16="http://schemas.microsoft.com/office/drawing/2014/main" id="{10FA601D-3B6E-4ECB-52C0-FBF57773C5C2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Freeform 1503">
            <a:extLst>
              <a:ext uri="{FF2B5EF4-FFF2-40B4-BE49-F238E27FC236}">
                <a16:creationId xmlns:a16="http://schemas.microsoft.com/office/drawing/2014/main" id="{8B6AE678-5D34-3A35-825A-0E8BF98BC1E2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6" name="Freeform 1504">
            <a:extLst>
              <a:ext uri="{FF2B5EF4-FFF2-40B4-BE49-F238E27FC236}">
                <a16:creationId xmlns:a16="http://schemas.microsoft.com/office/drawing/2014/main" id="{F0B9D9B1-38CC-F5B1-C534-9BEE95B60B63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7" name="Freeform 1505">
            <a:extLst>
              <a:ext uri="{FF2B5EF4-FFF2-40B4-BE49-F238E27FC236}">
                <a16:creationId xmlns:a16="http://schemas.microsoft.com/office/drawing/2014/main" id="{D5566083-01B5-8AA1-B86A-32103FA077DD}"/>
              </a:ext>
            </a:extLst>
          </p:cNvPr>
          <p:cNvSpPr>
            <a:spLocks/>
          </p:cNvSpPr>
          <p:nvPr/>
        </p:nvSpPr>
        <p:spPr bwMode="auto">
          <a:xfrm>
            <a:off x="9719755" y="132886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 1506">
            <a:extLst>
              <a:ext uri="{FF2B5EF4-FFF2-40B4-BE49-F238E27FC236}">
                <a16:creationId xmlns:a16="http://schemas.microsoft.com/office/drawing/2014/main" id="{A397954E-0089-E35A-90C9-918278A0FC73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Freeform 1507">
            <a:extLst>
              <a:ext uri="{FF2B5EF4-FFF2-40B4-BE49-F238E27FC236}">
                <a16:creationId xmlns:a16="http://schemas.microsoft.com/office/drawing/2014/main" id="{2ED3D5EC-42C4-8316-5BDF-2C993FA52097}"/>
              </a:ext>
            </a:extLst>
          </p:cNvPr>
          <p:cNvSpPr>
            <a:spLocks/>
          </p:cNvSpPr>
          <p:nvPr/>
        </p:nvSpPr>
        <p:spPr bwMode="auto">
          <a:xfrm>
            <a:off x="9719755" y="137187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 1508">
            <a:extLst>
              <a:ext uri="{FF2B5EF4-FFF2-40B4-BE49-F238E27FC236}">
                <a16:creationId xmlns:a16="http://schemas.microsoft.com/office/drawing/2014/main" id="{D44B4124-0F1F-F97A-7E2A-272A625484D4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4327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Freeform 1509">
            <a:extLst>
              <a:ext uri="{FF2B5EF4-FFF2-40B4-BE49-F238E27FC236}">
                <a16:creationId xmlns:a16="http://schemas.microsoft.com/office/drawing/2014/main" id="{6D5B45D3-6F0B-BA02-1108-013DAAEE1217}"/>
              </a:ext>
            </a:extLst>
          </p:cNvPr>
          <p:cNvSpPr>
            <a:spLocks/>
          </p:cNvSpPr>
          <p:nvPr/>
        </p:nvSpPr>
        <p:spPr bwMode="auto">
          <a:xfrm>
            <a:off x="9734901" y="1421671"/>
            <a:ext cx="4327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Freeform 1510">
            <a:extLst>
              <a:ext uri="{FF2B5EF4-FFF2-40B4-BE49-F238E27FC236}">
                <a16:creationId xmlns:a16="http://schemas.microsoft.com/office/drawing/2014/main" id="{B7B45F0D-68D6-4ECA-BAB6-D88306CD1D45}"/>
              </a:ext>
            </a:extLst>
          </p:cNvPr>
          <p:cNvSpPr>
            <a:spLocks/>
          </p:cNvSpPr>
          <p:nvPr/>
        </p:nvSpPr>
        <p:spPr bwMode="auto">
          <a:xfrm>
            <a:off x="9765188" y="155974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" name="Freeform 1511">
            <a:extLst>
              <a:ext uri="{FF2B5EF4-FFF2-40B4-BE49-F238E27FC236}">
                <a16:creationId xmlns:a16="http://schemas.microsoft.com/office/drawing/2014/main" id="{B3DEB5B4-982D-DB49-20DB-69653365334F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4527"/>
          </a:xfrm>
          <a:custGeom>
            <a:avLst/>
            <a:gdLst>
              <a:gd name="T0" fmla="*/ 1 h 1"/>
              <a:gd name="T1" fmla="*/ 0 h 1"/>
              <a:gd name="T2" fmla="*/ 0 h 1"/>
              <a:gd name="T3" fmla="*/ 1 h 1"/>
              <a:gd name="T4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4" name="Freeform 1512">
            <a:extLst>
              <a:ext uri="{FF2B5EF4-FFF2-40B4-BE49-F238E27FC236}">
                <a16:creationId xmlns:a16="http://schemas.microsoft.com/office/drawing/2014/main" id="{DA1D120D-4C0D-72AD-7563-8AF3E8501265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4527"/>
          </a:xfrm>
          <a:custGeom>
            <a:avLst/>
            <a:gdLst>
              <a:gd name="T0" fmla="*/ 1 h 1"/>
              <a:gd name="T1" fmla="*/ 0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5" name="Freeform 1513">
            <a:extLst>
              <a:ext uri="{FF2B5EF4-FFF2-40B4-BE49-F238E27FC236}">
                <a16:creationId xmlns:a16="http://schemas.microsoft.com/office/drawing/2014/main" id="{77AB35E6-DC55-21A0-EB85-2D9AA7446F34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6" name="Freeform 1514">
            <a:extLst>
              <a:ext uri="{FF2B5EF4-FFF2-40B4-BE49-F238E27FC236}">
                <a16:creationId xmlns:a16="http://schemas.microsoft.com/office/drawing/2014/main" id="{1E36A6DF-CCBE-1A25-37E2-F9E5FF9942A8}"/>
              </a:ext>
            </a:extLst>
          </p:cNvPr>
          <p:cNvSpPr>
            <a:spLocks/>
          </p:cNvSpPr>
          <p:nvPr/>
        </p:nvSpPr>
        <p:spPr bwMode="auto">
          <a:xfrm>
            <a:off x="9719755" y="1328869"/>
            <a:ext cx="0" cy="11318"/>
          </a:xfrm>
          <a:custGeom>
            <a:avLst/>
            <a:gdLst>
              <a:gd name="T0" fmla="*/ 0 h 2"/>
              <a:gd name="T1" fmla="*/ 0 h 2"/>
              <a:gd name="T2" fmla="*/ 2 h 2"/>
              <a:gd name="T3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Freeform 1515">
            <a:extLst>
              <a:ext uri="{FF2B5EF4-FFF2-40B4-BE49-F238E27FC236}">
                <a16:creationId xmlns:a16="http://schemas.microsoft.com/office/drawing/2014/main" id="{8E906142-A864-71ED-3344-C07CB1DA7008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8" name="Freeform 1516">
            <a:extLst>
              <a:ext uri="{FF2B5EF4-FFF2-40B4-BE49-F238E27FC236}">
                <a16:creationId xmlns:a16="http://schemas.microsoft.com/office/drawing/2014/main" id="{F4FF8C04-5790-9493-FD28-6B45B5269ABA}"/>
              </a:ext>
            </a:extLst>
          </p:cNvPr>
          <p:cNvSpPr>
            <a:spLocks/>
          </p:cNvSpPr>
          <p:nvPr/>
        </p:nvSpPr>
        <p:spPr bwMode="auto">
          <a:xfrm>
            <a:off x="9719755" y="1344712"/>
            <a:ext cx="0" cy="6791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9" name="Freeform 1517">
            <a:extLst>
              <a:ext uri="{FF2B5EF4-FFF2-40B4-BE49-F238E27FC236}">
                <a16:creationId xmlns:a16="http://schemas.microsoft.com/office/drawing/2014/main" id="{B767E45A-3A0F-C4E3-C8C6-9FD38369D2DF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Freeform 1518">
            <a:extLst>
              <a:ext uri="{FF2B5EF4-FFF2-40B4-BE49-F238E27FC236}">
                <a16:creationId xmlns:a16="http://schemas.microsoft.com/office/drawing/2014/main" id="{58B129F3-9D76-434F-3EFA-29A26903D844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1" name="Freeform 1519">
            <a:extLst>
              <a:ext uri="{FF2B5EF4-FFF2-40B4-BE49-F238E27FC236}">
                <a16:creationId xmlns:a16="http://schemas.microsoft.com/office/drawing/2014/main" id="{7DF0343B-8F2C-3334-EAE9-C0003B62CA96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Freeform 1520">
            <a:extLst>
              <a:ext uri="{FF2B5EF4-FFF2-40B4-BE49-F238E27FC236}">
                <a16:creationId xmlns:a16="http://schemas.microsoft.com/office/drawing/2014/main" id="{D182CFB7-C30B-FAD7-A562-0F011D002931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3" name="Freeform 1521">
            <a:extLst>
              <a:ext uri="{FF2B5EF4-FFF2-40B4-BE49-F238E27FC236}">
                <a16:creationId xmlns:a16="http://schemas.microsoft.com/office/drawing/2014/main" id="{4106CC0A-BD36-FD3E-F379-F1851213A625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Freeform 1522">
            <a:extLst>
              <a:ext uri="{FF2B5EF4-FFF2-40B4-BE49-F238E27FC236}">
                <a16:creationId xmlns:a16="http://schemas.microsoft.com/office/drawing/2014/main" id="{DA8EEF80-0048-E4B9-4E5C-6C49598085BE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5" name="Freeform 1523">
            <a:extLst>
              <a:ext uri="{FF2B5EF4-FFF2-40B4-BE49-F238E27FC236}">
                <a16:creationId xmlns:a16="http://schemas.microsoft.com/office/drawing/2014/main" id="{07992693-48A0-AD41-4943-2453A9B586FA}"/>
              </a:ext>
            </a:extLst>
          </p:cNvPr>
          <p:cNvSpPr>
            <a:spLocks/>
          </p:cNvSpPr>
          <p:nvPr/>
        </p:nvSpPr>
        <p:spPr bwMode="auto">
          <a:xfrm>
            <a:off x="10307011" y="1641231"/>
            <a:ext cx="6491" cy="0"/>
          </a:xfrm>
          <a:custGeom>
            <a:avLst/>
            <a:gdLst>
              <a:gd name="T0" fmla="*/ 1 w 1"/>
              <a:gd name="T1" fmla="*/ 0 w 1"/>
              <a:gd name="T2" fmla="*/ 0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reeform 1524">
            <a:extLst>
              <a:ext uri="{FF2B5EF4-FFF2-40B4-BE49-F238E27FC236}">
                <a16:creationId xmlns:a16="http://schemas.microsoft.com/office/drawing/2014/main" id="{3F577CB0-6A25-630F-2B38-54E8AF9B629C}"/>
              </a:ext>
            </a:extLst>
          </p:cNvPr>
          <p:cNvSpPr>
            <a:spLocks/>
          </p:cNvSpPr>
          <p:nvPr/>
        </p:nvSpPr>
        <p:spPr bwMode="auto">
          <a:xfrm>
            <a:off x="10313502" y="164123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7" name="Freeform 1525">
            <a:extLst>
              <a:ext uri="{FF2B5EF4-FFF2-40B4-BE49-F238E27FC236}">
                <a16:creationId xmlns:a16="http://schemas.microsoft.com/office/drawing/2014/main" id="{F1F6CA18-7FA2-A66D-E3D1-BD4FA96BDDC1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Freeform 1526">
            <a:extLst>
              <a:ext uri="{FF2B5EF4-FFF2-40B4-BE49-F238E27FC236}">
                <a16:creationId xmlns:a16="http://schemas.microsoft.com/office/drawing/2014/main" id="{29784CDE-38C3-A39B-3A51-5D9096FE4AE6}"/>
              </a:ext>
            </a:extLst>
          </p:cNvPr>
          <p:cNvSpPr>
            <a:spLocks/>
          </p:cNvSpPr>
          <p:nvPr/>
        </p:nvSpPr>
        <p:spPr bwMode="auto">
          <a:xfrm>
            <a:off x="9713266" y="129718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9" name="Freeform 1527">
            <a:extLst>
              <a:ext uri="{FF2B5EF4-FFF2-40B4-BE49-F238E27FC236}">
                <a16:creationId xmlns:a16="http://schemas.microsoft.com/office/drawing/2014/main" id="{3418C012-7247-C3E6-D6F1-CE0A8A0B5CC1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Freeform 1528">
            <a:extLst>
              <a:ext uri="{FF2B5EF4-FFF2-40B4-BE49-F238E27FC236}">
                <a16:creationId xmlns:a16="http://schemas.microsoft.com/office/drawing/2014/main" id="{3CE52F0D-59DA-5BB7-92B8-97C030D4902F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1" name="Freeform 1529">
            <a:extLst>
              <a:ext uri="{FF2B5EF4-FFF2-40B4-BE49-F238E27FC236}">
                <a16:creationId xmlns:a16="http://schemas.microsoft.com/office/drawing/2014/main" id="{F8755642-E148-4966-36C3-E57470CA7659}"/>
              </a:ext>
            </a:extLst>
          </p:cNvPr>
          <p:cNvSpPr>
            <a:spLocks/>
          </p:cNvSpPr>
          <p:nvPr/>
        </p:nvSpPr>
        <p:spPr bwMode="auto">
          <a:xfrm>
            <a:off x="9719755" y="135150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" name="Freeform 1530">
            <a:extLst>
              <a:ext uri="{FF2B5EF4-FFF2-40B4-BE49-F238E27FC236}">
                <a16:creationId xmlns:a16="http://schemas.microsoft.com/office/drawing/2014/main" id="{66089657-49F4-C3A3-E6CF-EB3DD2E59654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" name="Freeform 1531">
            <a:extLst>
              <a:ext uri="{FF2B5EF4-FFF2-40B4-BE49-F238E27FC236}">
                <a16:creationId xmlns:a16="http://schemas.microsoft.com/office/drawing/2014/main" id="{1634B088-537A-076E-86B2-748210DB0926}"/>
              </a:ext>
            </a:extLst>
          </p:cNvPr>
          <p:cNvSpPr>
            <a:spLocks/>
          </p:cNvSpPr>
          <p:nvPr/>
        </p:nvSpPr>
        <p:spPr bwMode="auto">
          <a:xfrm>
            <a:off x="9724082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Freeform 1532">
            <a:extLst>
              <a:ext uri="{FF2B5EF4-FFF2-40B4-BE49-F238E27FC236}">
                <a16:creationId xmlns:a16="http://schemas.microsoft.com/office/drawing/2014/main" id="{965BEE4D-EFA5-5FC6-A83A-C1217B84327C}"/>
              </a:ext>
            </a:extLst>
          </p:cNvPr>
          <p:cNvSpPr>
            <a:spLocks/>
          </p:cNvSpPr>
          <p:nvPr/>
        </p:nvSpPr>
        <p:spPr bwMode="auto">
          <a:xfrm>
            <a:off x="9719755" y="1371875"/>
            <a:ext cx="4327" cy="6791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0 w 1"/>
              <a:gd name="T5" fmla="*/ 0 h 1"/>
              <a:gd name="T6" fmla="*/ 1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1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Freeform 1533">
            <a:extLst>
              <a:ext uri="{FF2B5EF4-FFF2-40B4-BE49-F238E27FC236}">
                <a16:creationId xmlns:a16="http://schemas.microsoft.com/office/drawing/2014/main" id="{C12936E6-F41B-C10A-8D7F-205823E30B29}"/>
              </a:ext>
            </a:extLst>
          </p:cNvPr>
          <p:cNvSpPr>
            <a:spLocks/>
          </p:cNvSpPr>
          <p:nvPr/>
        </p:nvSpPr>
        <p:spPr bwMode="auto">
          <a:xfrm>
            <a:off x="9728410" y="137866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" name="Freeform 1534">
            <a:extLst>
              <a:ext uri="{FF2B5EF4-FFF2-40B4-BE49-F238E27FC236}">
                <a16:creationId xmlns:a16="http://schemas.microsoft.com/office/drawing/2014/main" id="{B366F6FF-271A-A13F-B242-99C65EF72FC6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7" name="Freeform 1535">
            <a:extLst>
              <a:ext uri="{FF2B5EF4-FFF2-40B4-BE49-F238E27FC236}">
                <a16:creationId xmlns:a16="http://schemas.microsoft.com/office/drawing/2014/main" id="{A0884198-3769-E7BB-B297-AB870606A65D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" name="Freeform 1536">
            <a:extLst>
              <a:ext uri="{FF2B5EF4-FFF2-40B4-BE49-F238E27FC236}">
                <a16:creationId xmlns:a16="http://schemas.microsoft.com/office/drawing/2014/main" id="{15678A21-4B0A-F59F-DC85-B35D03DB8329}"/>
              </a:ext>
            </a:extLst>
          </p:cNvPr>
          <p:cNvSpPr>
            <a:spLocks/>
          </p:cNvSpPr>
          <p:nvPr/>
        </p:nvSpPr>
        <p:spPr bwMode="auto">
          <a:xfrm>
            <a:off x="9641872" y="117495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Freeform 1537">
            <a:extLst>
              <a:ext uri="{FF2B5EF4-FFF2-40B4-BE49-F238E27FC236}">
                <a16:creationId xmlns:a16="http://schemas.microsoft.com/office/drawing/2014/main" id="{7D01E0DE-9B47-7DA5-4057-62D5508B0D4E}"/>
              </a:ext>
            </a:extLst>
          </p:cNvPr>
          <p:cNvSpPr>
            <a:spLocks/>
          </p:cNvSpPr>
          <p:nvPr/>
        </p:nvSpPr>
        <p:spPr bwMode="auto">
          <a:xfrm>
            <a:off x="9641872" y="117495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Freeform 1538">
            <a:extLst>
              <a:ext uri="{FF2B5EF4-FFF2-40B4-BE49-F238E27FC236}">
                <a16:creationId xmlns:a16="http://schemas.microsoft.com/office/drawing/2014/main" id="{41808ADC-8B0E-A6B6-7BBC-01B6BEFC2F45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Freeform 1539">
            <a:extLst>
              <a:ext uri="{FF2B5EF4-FFF2-40B4-BE49-F238E27FC236}">
                <a16:creationId xmlns:a16="http://schemas.microsoft.com/office/drawing/2014/main" id="{4F621D62-ED1F-E1F5-3BA1-97667FEE9B98}"/>
              </a:ext>
            </a:extLst>
          </p:cNvPr>
          <p:cNvSpPr>
            <a:spLocks/>
          </p:cNvSpPr>
          <p:nvPr/>
        </p:nvSpPr>
        <p:spPr bwMode="auto">
          <a:xfrm>
            <a:off x="9615911" y="112062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Freeform 1540">
            <a:extLst>
              <a:ext uri="{FF2B5EF4-FFF2-40B4-BE49-F238E27FC236}">
                <a16:creationId xmlns:a16="http://schemas.microsoft.com/office/drawing/2014/main" id="{17B680DD-D0FB-E3ED-857C-981BFC514EFE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3" name="Freeform 1541">
            <a:extLst>
              <a:ext uri="{FF2B5EF4-FFF2-40B4-BE49-F238E27FC236}">
                <a16:creationId xmlns:a16="http://schemas.microsoft.com/office/drawing/2014/main" id="{0D1856C5-C5B9-E43E-0A5F-6157AB3CA48B}"/>
              </a:ext>
            </a:extLst>
          </p:cNvPr>
          <p:cNvSpPr>
            <a:spLocks/>
          </p:cNvSpPr>
          <p:nvPr/>
        </p:nvSpPr>
        <p:spPr bwMode="auto">
          <a:xfrm>
            <a:off x="9615911" y="1120628"/>
            <a:ext cx="0" cy="4527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4" name="Freeform 1542">
            <a:extLst>
              <a:ext uri="{FF2B5EF4-FFF2-40B4-BE49-F238E27FC236}">
                <a16:creationId xmlns:a16="http://schemas.microsoft.com/office/drawing/2014/main" id="{111C0138-D08E-D843-3262-94046B4774EE}"/>
              </a:ext>
            </a:extLst>
          </p:cNvPr>
          <p:cNvSpPr>
            <a:spLocks/>
          </p:cNvSpPr>
          <p:nvPr/>
        </p:nvSpPr>
        <p:spPr bwMode="auto">
          <a:xfrm>
            <a:off x="9615911" y="112062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5" name="Freeform 1543">
            <a:extLst>
              <a:ext uri="{FF2B5EF4-FFF2-40B4-BE49-F238E27FC236}">
                <a16:creationId xmlns:a16="http://schemas.microsoft.com/office/drawing/2014/main" id="{81254A27-F789-BDC5-CE6C-D1A080B72ED2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6" name="Freeform 1544">
            <a:extLst>
              <a:ext uri="{FF2B5EF4-FFF2-40B4-BE49-F238E27FC236}">
                <a16:creationId xmlns:a16="http://schemas.microsoft.com/office/drawing/2014/main" id="{6D9C1A0D-607C-6F04-2985-2BDD4F4BEAB1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7" name="Freeform 1545">
            <a:extLst>
              <a:ext uri="{FF2B5EF4-FFF2-40B4-BE49-F238E27FC236}">
                <a16:creationId xmlns:a16="http://schemas.microsoft.com/office/drawing/2014/main" id="{92242E59-6957-3C92-B39A-0F8213A5694F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6791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8" name="Freeform 1546">
            <a:extLst>
              <a:ext uri="{FF2B5EF4-FFF2-40B4-BE49-F238E27FC236}">
                <a16:creationId xmlns:a16="http://schemas.microsoft.com/office/drawing/2014/main" id="{53FD023E-3E40-AB03-2203-170234220222}"/>
              </a:ext>
            </a:extLst>
          </p:cNvPr>
          <p:cNvSpPr>
            <a:spLocks/>
          </p:cNvSpPr>
          <p:nvPr/>
        </p:nvSpPr>
        <p:spPr bwMode="auto">
          <a:xfrm>
            <a:off x="9615911" y="112062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9" name="Freeform 1547">
            <a:extLst>
              <a:ext uri="{FF2B5EF4-FFF2-40B4-BE49-F238E27FC236}">
                <a16:creationId xmlns:a16="http://schemas.microsoft.com/office/drawing/2014/main" id="{219C3324-F3DA-3624-0FC5-548FF8094CAA}"/>
              </a:ext>
            </a:extLst>
          </p:cNvPr>
          <p:cNvSpPr>
            <a:spLocks/>
          </p:cNvSpPr>
          <p:nvPr/>
        </p:nvSpPr>
        <p:spPr bwMode="auto">
          <a:xfrm>
            <a:off x="9641872" y="116816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0" name="Freeform 1548">
            <a:extLst>
              <a:ext uri="{FF2B5EF4-FFF2-40B4-BE49-F238E27FC236}">
                <a16:creationId xmlns:a16="http://schemas.microsoft.com/office/drawing/2014/main" id="{8E93855F-F662-DA6E-C2EC-7A4A96CAEAD3}"/>
              </a:ext>
            </a:extLst>
          </p:cNvPr>
          <p:cNvSpPr>
            <a:spLocks/>
          </p:cNvSpPr>
          <p:nvPr/>
        </p:nvSpPr>
        <p:spPr bwMode="auto">
          <a:xfrm>
            <a:off x="9641872" y="117495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Freeform 1549">
            <a:extLst>
              <a:ext uri="{FF2B5EF4-FFF2-40B4-BE49-F238E27FC236}">
                <a16:creationId xmlns:a16="http://schemas.microsoft.com/office/drawing/2014/main" id="{3671BF3F-AF99-C103-4B3E-B16BE91F0B91}"/>
              </a:ext>
            </a:extLst>
          </p:cNvPr>
          <p:cNvSpPr>
            <a:spLocks/>
          </p:cNvSpPr>
          <p:nvPr/>
        </p:nvSpPr>
        <p:spPr bwMode="auto">
          <a:xfrm>
            <a:off x="9596440" y="119079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2" name="Freeform 1550">
            <a:extLst>
              <a:ext uri="{FF2B5EF4-FFF2-40B4-BE49-F238E27FC236}">
                <a16:creationId xmlns:a16="http://schemas.microsoft.com/office/drawing/2014/main" id="{28DFB854-D600-C592-500B-8F9EB8AB213D}"/>
              </a:ext>
            </a:extLst>
          </p:cNvPr>
          <p:cNvSpPr>
            <a:spLocks/>
          </p:cNvSpPr>
          <p:nvPr/>
        </p:nvSpPr>
        <p:spPr bwMode="auto">
          <a:xfrm>
            <a:off x="9559661" y="1163634"/>
            <a:ext cx="0" cy="4527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" name="Freeform 1551">
            <a:extLst>
              <a:ext uri="{FF2B5EF4-FFF2-40B4-BE49-F238E27FC236}">
                <a16:creationId xmlns:a16="http://schemas.microsoft.com/office/drawing/2014/main" id="{99E76053-E57C-02A5-183B-0F9BCD6D006E}"/>
              </a:ext>
            </a:extLst>
          </p:cNvPr>
          <p:cNvSpPr>
            <a:spLocks/>
          </p:cNvSpPr>
          <p:nvPr/>
        </p:nvSpPr>
        <p:spPr bwMode="auto">
          <a:xfrm>
            <a:off x="9551007" y="1163634"/>
            <a:ext cx="4327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Freeform 1552">
            <a:extLst>
              <a:ext uri="{FF2B5EF4-FFF2-40B4-BE49-F238E27FC236}">
                <a16:creationId xmlns:a16="http://schemas.microsoft.com/office/drawing/2014/main" id="{E7B42699-D055-6DB4-3969-D93A386687FE}"/>
              </a:ext>
            </a:extLst>
          </p:cNvPr>
          <p:cNvSpPr>
            <a:spLocks/>
          </p:cNvSpPr>
          <p:nvPr/>
        </p:nvSpPr>
        <p:spPr bwMode="auto">
          <a:xfrm>
            <a:off x="9555335" y="1163634"/>
            <a:ext cx="4327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Freeform 1553">
            <a:extLst>
              <a:ext uri="{FF2B5EF4-FFF2-40B4-BE49-F238E27FC236}">
                <a16:creationId xmlns:a16="http://schemas.microsoft.com/office/drawing/2014/main" id="{3D8572F1-53C6-BBE2-3019-F08BFD232897}"/>
              </a:ext>
            </a:extLst>
          </p:cNvPr>
          <p:cNvSpPr>
            <a:spLocks/>
          </p:cNvSpPr>
          <p:nvPr/>
        </p:nvSpPr>
        <p:spPr bwMode="auto">
          <a:xfrm>
            <a:off x="9551007" y="115684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Freeform 1554">
            <a:extLst>
              <a:ext uri="{FF2B5EF4-FFF2-40B4-BE49-F238E27FC236}">
                <a16:creationId xmlns:a16="http://schemas.microsoft.com/office/drawing/2014/main" id="{12ADAE7F-3412-D1AE-2A90-C30A41D62ED6}"/>
              </a:ext>
            </a:extLst>
          </p:cNvPr>
          <p:cNvSpPr>
            <a:spLocks/>
          </p:cNvSpPr>
          <p:nvPr/>
        </p:nvSpPr>
        <p:spPr bwMode="auto">
          <a:xfrm>
            <a:off x="9551007" y="116363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Freeform 1555">
            <a:extLst>
              <a:ext uri="{FF2B5EF4-FFF2-40B4-BE49-F238E27FC236}">
                <a16:creationId xmlns:a16="http://schemas.microsoft.com/office/drawing/2014/main" id="{486E399F-341D-EF30-6508-B98135E0E510}"/>
              </a:ext>
            </a:extLst>
          </p:cNvPr>
          <p:cNvSpPr>
            <a:spLocks/>
          </p:cNvSpPr>
          <p:nvPr/>
        </p:nvSpPr>
        <p:spPr bwMode="auto">
          <a:xfrm>
            <a:off x="9544518" y="115684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Freeform 1556">
            <a:extLst>
              <a:ext uri="{FF2B5EF4-FFF2-40B4-BE49-F238E27FC236}">
                <a16:creationId xmlns:a16="http://schemas.microsoft.com/office/drawing/2014/main" id="{CAA5BE27-BFC1-61ED-9B7A-1A3E61DE3E05}"/>
              </a:ext>
            </a:extLst>
          </p:cNvPr>
          <p:cNvSpPr>
            <a:spLocks/>
          </p:cNvSpPr>
          <p:nvPr/>
        </p:nvSpPr>
        <p:spPr bwMode="auto">
          <a:xfrm>
            <a:off x="9566152" y="1168160"/>
            <a:ext cx="4327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Freeform 1557">
            <a:extLst>
              <a:ext uri="{FF2B5EF4-FFF2-40B4-BE49-F238E27FC236}">
                <a16:creationId xmlns:a16="http://schemas.microsoft.com/office/drawing/2014/main" id="{CAEE6D83-01B6-7124-41E1-6DE7D970E82B}"/>
              </a:ext>
            </a:extLst>
          </p:cNvPr>
          <p:cNvSpPr>
            <a:spLocks/>
          </p:cNvSpPr>
          <p:nvPr/>
        </p:nvSpPr>
        <p:spPr bwMode="auto">
          <a:xfrm>
            <a:off x="9592113" y="119079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0" name="Freeform 1558">
            <a:extLst>
              <a:ext uri="{FF2B5EF4-FFF2-40B4-BE49-F238E27FC236}">
                <a16:creationId xmlns:a16="http://schemas.microsoft.com/office/drawing/2014/main" id="{16A31D78-9896-8955-9175-6512B8B9BE31}"/>
              </a:ext>
            </a:extLst>
          </p:cNvPr>
          <p:cNvSpPr>
            <a:spLocks/>
          </p:cNvSpPr>
          <p:nvPr/>
        </p:nvSpPr>
        <p:spPr bwMode="auto">
          <a:xfrm>
            <a:off x="9570479" y="1174951"/>
            <a:ext cx="4327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0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1" name="Freeform 1559">
            <a:extLst>
              <a:ext uri="{FF2B5EF4-FFF2-40B4-BE49-F238E27FC236}">
                <a16:creationId xmlns:a16="http://schemas.microsoft.com/office/drawing/2014/main" id="{13EE0CCD-53E6-68EE-6DFA-9920EEAFBCC2}"/>
              </a:ext>
            </a:extLst>
          </p:cNvPr>
          <p:cNvSpPr>
            <a:spLocks/>
          </p:cNvSpPr>
          <p:nvPr/>
        </p:nvSpPr>
        <p:spPr bwMode="auto">
          <a:xfrm>
            <a:off x="9585622" y="118400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2" name="Freeform 1560">
            <a:extLst>
              <a:ext uri="{FF2B5EF4-FFF2-40B4-BE49-F238E27FC236}">
                <a16:creationId xmlns:a16="http://schemas.microsoft.com/office/drawing/2014/main" id="{1EB2A736-ACAB-F62B-E219-7EC75658E32A}"/>
              </a:ext>
            </a:extLst>
          </p:cNvPr>
          <p:cNvSpPr>
            <a:spLocks/>
          </p:cNvSpPr>
          <p:nvPr/>
        </p:nvSpPr>
        <p:spPr bwMode="auto">
          <a:xfrm>
            <a:off x="9592113" y="1190795"/>
            <a:ext cx="4327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1 w 1"/>
              <a:gd name="T4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Freeform 1561">
            <a:extLst>
              <a:ext uri="{FF2B5EF4-FFF2-40B4-BE49-F238E27FC236}">
                <a16:creationId xmlns:a16="http://schemas.microsoft.com/office/drawing/2014/main" id="{8ED849B3-F00C-0E90-D488-7089AB89861F}"/>
              </a:ext>
            </a:extLst>
          </p:cNvPr>
          <p:cNvSpPr>
            <a:spLocks/>
          </p:cNvSpPr>
          <p:nvPr/>
        </p:nvSpPr>
        <p:spPr bwMode="auto">
          <a:xfrm>
            <a:off x="9544518" y="1156843"/>
            <a:ext cx="6491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Freeform 1562">
            <a:extLst>
              <a:ext uri="{FF2B5EF4-FFF2-40B4-BE49-F238E27FC236}">
                <a16:creationId xmlns:a16="http://schemas.microsoft.com/office/drawing/2014/main" id="{CB8C0560-2D5A-1D00-4D97-D8FAB447327C}"/>
              </a:ext>
            </a:extLst>
          </p:cNvPr>
          <p:cNvSpPr>
            <a:spLocks/>
          </p:cNvSpPr>
          <p:nvPr/>
        </p:nvSpPr>
        <p:spPr bwMode="auto">
          <a:xfrm>
            <a:off x="9540191" y="1156843"/>
            <a:ext cx="4327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Freeform 1563">
            <a:extLst>
              <a:ext uri="{FF2B5EF4-FFF2-40B4-BE49-F238E27FC236}">
                <a16:creationId xmlns:a16="http://schemas.microsoft.com/office/drawing/2014/main" id="{E5A5F613-3559-6F6D-0C02-FBAD5E3316B2}"/>
              </a:ext>
            </a:extLst>
          </p:cNvPr>
          <p:cNvSpPr>
            <a:spLocks/>
          </p:cNvSpPr>
          <p:nvPr/>
        </p:nvSpPr>
        <p:spPr bwMode="auto">
          <a:xfrm>
            <a:off x="9555335" y="116363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6" name="Freeform 1564">
            <a:extLst>
              <a:ext uri="{FF2B5EF4-FFF2-40B4-BE49-F238E27FC236}">
                <a16:creationId xmlns:a16="http://schemas.microsoft.com/office/drawing/2014/main" id="{87BDCBFD-D42D-392C-B95D-7F0C78555377}"/>
              </a:ext>
            </a:extLst>
          </p:cNvPr>
          <p:cNvSpPr>
            <a:spLocks/>
          </p:cNvSpPr>
          <p:nvPr/>
        </p:nvSpPr>
        <p:spPr bwMode="auto">
          <a:xfrm>
            <a:off x="9559661" y="1168160"/>
            <a:ext cx="6491" cy="0"/>
          </a:xfrm>
          <a:custGeom>
            <a:avLst/>
            <a:gdLst>
              <a:gd name="T0" fmla="*/ 1 w 1"/>
              <a:gd name="T1" fmla="*/ 0 w 1"/>
              <a:gd name="T2" fmla="*/ 1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Freeform 1565">
            <a:extLst>
              <a:ext uri="{FF2B5EF4-FFF2-40B4-BE49-F238E27FC236}">
                <a16:creationId xmlns:a16="http://schemas.microsoft.com/office/drawing/2014/main" id="{164CA42D-8444-134F-D123-90F31CD09354}"/>
              </a:ext>
            </a:extLst>
          </p:cNvPr>
          <p:cNvSpPr>
            <a:spLocks/>
          </p:cNvSpPr>
          <p:nvPr/>
        </p:nvSpPr>
        <p:spPr bwMode="auto">
          <a:xfrm>
            <a:off x="9585622" y="1184005"/>
            <a:ext cx="6491" cy="6791"/>
          </a:xfrm>
          <a:custGeom>
            <a:avLst/>
            <a:gdLst>
              <a:gd name="T0" fmla="*/ 1 w 1"/>
              <a:gd name="T1" fmla="*/ 0 h 1"/>
              <a:gd name="T2" fmla="*/ 0 w 1"/>
              <a:gd name="T3" fmla="*/ 0 h 1"/>
              <a:gd name="T4" fmla="*/ 1 w 1"/>
              <a:gd name="T5" fmla="*/ 1 h 1"/>
              <a:gd name="T6" fmla="*/ 1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1" y="0"/>
                  <a:pt x="1" y="0"/>
                  <a:pt x="1" y="1"/>
                </a:cubicBezTo>
                <a:cubicBezTo>
                  <a:pt x="1" y="1"/>
                  <a:pt x="1" y="0"/>
                  <a:pt x="1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8" name="Oval 1566">
            <a:extLst>
              <a:ext uri="{FF2B5EF4-FFF2-40B4-BE49-F238E27FC236}">
                <a16:creationId xmlns:a16="http://schemas.microsoft.com/office/drawing/2014/main" id="{C4BAD0AA-CAF7-D45E-6A3A-FAA9FAC6E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9661" y="1163634"/>
            <a:ext cx="2164" cy="2264"/>
          </a:xfrm>
          <a:prstGeom prst="ellipse">
            <a:avLst/>
          </a:pr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9" name="Freeform 1567">
            <a:extLst>
              <a:ext uri="{FF2B5EF4-FFF2-40B4-BE49-F238E27FC236}">
                <a16:creationId xmlns:a16="http://schemas.microsoft.com/office/drawing/2014/main" id="{8CC0152E-4340-69A0-6AD2-37C2E94C357F}"/>
              </a:ext>
            </a:extLst>
          </p:cNvPr>
          <p:cNvSpPr>
            <a:spLocks/>
          </p:cNvSpPr>
          <p:nvPr/>
        </p:nvSpPr>
        <p:spPr bwMode="auto">
          <a:xfrm>
            <a:off x="9551007" y="1163634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0" name="Freeform 1568">
            <a:extLst>
              <a:ext uri="{FF2B5EF4-FFF2-40B4-BE49-F238E27FC236}">
                <a16:creationId xmlns:a16="http://schemas.microsoft.com/office/drawing/2014/main" id="{6FA71A05-C911-4DBC-A726-8AB94A8B2C44}"/>
              </a:ext>
            </a:extLst>
          </p:cNvPr>
          <p:cNvSpPr>
            <a:spLocks/>
          </p:cNvSpPr>
          <p:nvPr/>
        </p:nvSpPr>
        <p:spPr bwMode="auto">
          <a:xfrm>
            <a:off x="9551007" y="1156843"/>
            <a:ext cx="0" cy="6791"/>
          </a:xfrm>
          <a:custGeom>
            <a:avLst/>
            <a:gdLst>
              <a:gd name="T0" fmla="*/ 0 h 1"/>
              <a:gd name="T1" fmla="*/ 1 h 1"/>
              <a:gd name="T2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Freeform 1569">
            <a:extLst>
              <a:ext uri="{FF2B5EF4-FFF2-40B4-BE49-F238E27FC236}">
                <a16:creationId xmlns:a16="http://schemas.microsoft.com/office/drawing/2014/main" id="{34F59BF6-4519-ECBE-F59C-7CE3B6C2DE08}"/>
              </a:ext>
            </a:extLst>
          </p:cNvPr>
          <p:cNvSpPr>
            <a:spLocks/>
          </p:cNvSpPr>
          <p:nvPr/>
        </p:nvSpPr>
        <p:spPr bwMode="auto">
          <a:xfrm>
            <a:off x="9570479" y="1168160"/>
            <a:ext cx="0" cy="6791"/>
          </a:xfrm>
          <a:custGeom>
            <a:avLst/>
            <a:gdLst>
              <a:gd name="T0" fmla="*/ 1 h 1"/>
              <a:gd name="T1" fmla="*/ 1 h 1"/>
              <a:gd name="T2" fmla="*/ 0 h 1"/>
              <a:gd name="T3" fmla="*/ 1 h 1"/>
              <a:gd name="T4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2" name="Freeform 1570">
            <a:extLst>
              <a:ext uri="{FF2B5EF4-FFF2-40B4-BE49-F238E27FC236}">
                <a16:creationId xmlns:a16="http://schemas.microsoft.com/office/drawing/2014/main" id="{A0E254F5-0706-2C57-CECD-5254B7074D24}"/>
              </a:ext>
            </a:extLst>
          </p:cNvPr>
          <p:cNvSpPr>
            <a:spLocks/>
          </p:cNvSpPr>
          <p:nvPr/>
        </p:nvSpPr>
        <p:spPr bwMode="auto">
          <a:xfrm>
            <a:off x="9641872" y="117495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CCCCC"/>
          </a:solidFill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55453" tIns="27727" rIns="55453" bIns="2772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506CA6-E909-D3BE-3F18-60B69791E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06" y="3651172"/>
            <a:ext cx="1298838" cy="81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464C3D-7D46-010D-4737-F8926FB3B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1" y="3651172"/>
            <a:ext cx="1645719" cy="81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34C438-EB2C-F466-013D-8057C9CDA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22" y="3651172"/>
            <a:ext cx="1019136" cy="81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106C86-6F95-DB0D-A59C-1F13C2BF6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45" y="3651172"/>
            <a:ext cx="1095212" cy="810000"/>
          </a:xfrm>
          <a:prstGeom prst="rect">
            <a:avLst/>
          </a:prstGeom>
        </p:spPr>
      </p:pic>
      <p:pic>
        <p:nvPicPr>
          <p:cNvPr id="8" name="Grafik 7" descr="Ein Bild, das Grafiken, Schrift, Text, Grafikdesign enthält.&#10;&#10;Automatisch generierte Beschreibung">
            <a:extLst>
              <a:ext uri="{FF2B5EF4-FFF2-40B4-BE49-F238E27FC236}">
                <a16:creationId xmlns:a16="http://schemas.microsoft.com/office/drawing/2014/main" id="{901FA034-5AB0-7F9D-CC9A-4B9860B70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72" y="3651172"/>
            <a:ext cx="1235239" cy="837482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8D6299AF-C5CE-55FD-BCF8-29DE163457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5200" y="1090647"/>
            <a:ext cx="4543488" cy="433077"/>
          </a:xfrm>
          <a:prstGeom prst="rect">
            <a:avLst/>
          </a:prstGeom>
        </p:spPr>
        <p:txBody>
          <a:bodyPr/>
          <a:lstStyle/>
          <a:p>
            <a:pPr defTabSz="554492">
              <a:lnSpc>
                <a:spcPts val="2426"/>
              </a:lnSpc>
              <a:spcBef>
                <a:spcPts val="0"/>
              </a:spcBef>
              <a:defRPr sz="4800"/>
            </a:pPr>
            <a:r>
              <a:rPr lang="cs-CZ" sz="2800" dirty="0">
                <a:solidFill>
                  <a:srgbClr val="068666"/>
                </a:solidFill>
                <a:latin typeface="PP Telegraf" pitchFamily="2" charset="0"/>
                <a:ea typeface="PP Telegraf Bold"/>
                <a:cs typeface="PP Telegraf Bold"/>
                <a:sym typeface="PP Telegraf Bold"/>
              </a:rPr>
              <a:t>SKB-GROUP</a:t>
            </a:r>
            <a:endParaRPr lang="de-DE" sz="2668" dirty="0">
              <a:solidFill>
                <a:srgbClr val="068666"/>
              </a:solidFill>
              <a:latin typeface="PP Telegraf" pitchFamily="2" charset="0"/>
              <a:sym typeface="PP Telegraf Bold"/>
            </a:endParaRPr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6C4B06ED-AEEA-57C4-B355-9FD5B7CA5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17028" y="2169042"/>
            <a:ext cx="1298837" cy="470915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B8134ACC-45BC-A7CD-191C-E6436DFF85E4}"/>
              </a:ext>
            </a:extLst>
          </p:cNvPr>
          <p:cNvSpPr txBox="1"/>
          <p:nvPr/>
        </p:nvSpPr>
        <p:spPr>
          <a:xfrm>
            <a:off x="2893423" y="4684679"/>
            <a:ext cx="172800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770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lang="cs-CZ" sz="1600" b="1" i="0" u="none" strike="noStrike" kern="1200" cap="none" spc="-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Prodejní partner, který nabízí široké spektrum kabelu</a:t>
            </a:r>
            <a:endParaRPr kumimoji="0" lang="de-DE" sz="1600" b="1" i="0" u="none" strike="noStrike" kern="1200" cap="none" spc="-3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  <a:p>
            <a:pPr marL="0" marR="0" lvl="0" indent="770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de-DE" sz="1600" spc="-39" dirty="0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Schwechat</a:t>
            </a:r>
            <a:r>
              <a:rPr lang="cs-CZ" sz="1600" spc="-39" dirty="0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, AT</a:t>
            </a:r>
            <a:endParaRPr kumimoji="0" lang="da-DK" sz="1600" u="none" strike="noStrike" kern="1200" cap="none" spc="-3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58032451-A47F-4770-E3D3-67758C103F94}"/>
              </a:ext>
            </a:extLst>
          </p:cNvPr>
          <p:cNvSpPr txBox="1"/>
          <p:nvPr/>
        </p:nvSpPr>
        <p:spPr>
          <a:xfrm>
            <a:off x="565163" y="4684679"/>
            <a:ext cx="172800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770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cs-CZ" sz="1600" b="1" spc="-39" dirty="0">
                <a:solidFill>
                  <a:prstClr val="black"/>
                </a:solidFill>
                <a:latin typeface="PP Telegraf" pitchFamily="50" charset="0"/>
                <a:cs typeface="Poppins Thin" panose="020B0502040204020203" pitchFamily="2" charset="0"/>
                <a:sym typeface="PP Telegraf Regular"/>
              </a:rPr>
              <a:t>Výrobce kabelů do 1 </a:t>
            </a:r>
            <a:r>
              <a:rPr lang="cs-CZ" sz="1600" b="1" spc="-39" dirty="0" err="1">
                <a:solidFill>
                  <a:prstClr val="black"/>
                </a:solidFill>
                <a:latin typeface="PP Telegraf" pitchFamily="50" charset="0"/>
                <a:cs typeface="Poppins Thin" panose="020B0502040204020203" pitchFamily="2" charset="0"/>
                <a:sym typeface="PP Telegraf Regular"/>
              </a:rPr>
              <a:t>kV</a:t>
            </a:r>
            <a:r>
              <a:rPr lang="cs-CZ" sz="1600" b="1" spc="-39" dirty="0">
                <a:solidFill>
                  <a:prstClr val="black"/>
                </a:solidFill>
                <a:latin typeface="PP Telegraf" pitchFamily="50" charset="0"/>
                <a:cs typeface="Poppins Thin" panose="020B0502040204020203" pitchFamily="2" charset="0"/>
                <a:sym typeface="PP Telegraf Regular"/>
              </a:rPr>
              <a:t>, FRNC, Drážní zabezpečovací kabely</a:t>
            </a:r>
            <a:endParaRPr kumimoji="0" lang="de-DE" sz="1600" b="1" i="0" u="none" strike="noStrike" kern="1200" cap="none" spc="-3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cs typeface="Poppins Thin" panose="020B0502040204020203" pitchFamily="2" charset="0"/>
              <a:sym typeface="PP Telegraf Regular"/>
            </a:endParaRPr>
          </a:p>
          <a:p>
            <a:pPr marL="0" marR="0" lvl="0" indent="770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de-DE" sz="1600" spc="-39" dirty="0">
                <a:solidFill>
                  <a:prstClr val="black"/>
                </a:solidFill>
                <a:latin typeface="PP Telegraf" pitchFamily="50" charset="0"/>
                <a:cs typeface="Poppins Thin" panose="020B0502040204020203" pitchFamily="2" charset="0"/>
                <a:sym typeface="PP Telegraf Regular"/>
              </a:rPr>
              <a:t>Pra</a:t>
            </a:r>
            <a:r>
              <a:rPr lang="cs-CZ" sz="1600" spc="-39" dirty="0">
                <a:solidFill>
                  <a:prstClr val="black"/>
                </a:solidFill>
                <a:latin typeface="PP Telegraf" pitchFamily="50" charset="0"/>
                <a:cs typeface="Poppins Thin" panose="020B0502040204020203" pitchFamily="2" charset="0"/>
                <a:sym typeface="PP Telegraf Regular"/>
              </a:rPr>
              <a:t>ha, CZ</a:t>
            </a:r>
            <a:endParaRPr kumimoji="0" lang="da-DK" sz="160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cs typeface="Poppins Thin" panose="020B0502040204020203" pitchFamily="2" charset="0"/>
              <a:sym typeface="PP Telegraf Regular"/>
            </a:endParaRPr>
          </a:p>
        </p:txBody>
      </p:sp>
      <p:sp>
        <p:nvSpPr>
          <p:cNvPr id="45" name="object 11">
            <a:extLst>
              <a:ext uri="{FF2B5EF4-FFF2-40B4-BE49-F238E27FC236}">
                <a16:creationId xmlns:a16="http://schemas.microsoft.com/office/drawing/2014/main" id="{2309215D-69D4-0A4C-DCFE-D3B85B2818F4}"/>
              </a:ext>
            </a:extLst>
          </p:cNvPr>
          <p:cNvSpPr txBox="1"/>
          <p:nvPr/>
        </p:nvSpPr>
        <p:spPr>
          <a:xfrm>
            <a:off x="5252883" y="4684679"/>
            <a:ext cx="172800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7701" algn="ctr" defTabSz="55449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cs-CZ" sz="1600" b="1" dirty="0">
                <a:latin typeface="PP Telegraf" pitchFamily="50" charset="0"/>
              </a:rPr>
              <a:t>Specialista na výrobu vysoce kvalitních </a:t>
            </a:r>
            <a:r>
              <a:rPr lang="cs-CZ" sz="1600" b="1" dirty="0" err="1">
                <a:latin typeface="PP Telegraf" pitchFamily="50" charset="0"/>
              </a:rPr>
              <a:t>prumyslových</a:t>
            </a:r>
            <a:r>
              <a:rPr lang="cs-CZ" sz="1600" b="1" dirty="0">
                <a:latin typeface="PP Telegraf" pitchFamily="50" charset="0"/>
              </a:rPr>
              <a:t> kabelů</a:t>
            </a:r>
            <a:endParaRPr kumimoji="0" lang="de-DE" sz="1600" b="1" i="0" u="none" strike="noStrike" kern="1200" cap="none" spc="-3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  <a:p>
            <a:pPr marL="0" marR="0" lvl="0" indent="7701" algn="ctr" defTabSz="55449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de-DE" sz="1600" spc="-39" dirty="0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Nitra</a:t>
            </a:r>
            <a:r>
              <a:rPr lang="cs-CZ" sz="1600" spc="-39" dirty="0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, SK</a:t>
            </a:r>
            <a:endParaRPr kumimoji="0" lang="da-DK" sz="160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AC606D34-4950-521D-6C5C-F191D4905479}"/>
              </a:ext>
            </a:extLst>
          </p:cNvPr>
          <p:cNvSpPr txBox="1"/>
          <p:nvPr/>
        </p:nvSpPr>
        <p:spPr>
          <a:xfrm>
            <a:off x="7728139" y="4684679"/>
            <a:ext cx="17280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7701" algn="ctr" defTabSz="55449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cs-CZ" sz="1600" b="1" spc="-39" dirty="0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Výrobce kvalitních kabelů pro distribuci energie</a:t>
            </a:r>
            <a:endParaRPr kumimoji="0" lang="de-DE" sz="1600" b="1" i="0" u="none" strike="noStrike" kern="1200" cap="none" spc="-3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  <a:p>
            <a:pPr marL="0" marR="0" lvl="0" indent="7701" algn="ctr" defTabSz="55449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de-DE" sz="1600" spc="-39" dirty="0" err="1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Kie</a:t>
            </a:r>
            <a:r>
              <a:rPr lang="cs-CZ" sz="1600" spc="-39" dirty="0">
                <a:solidFill>
                  <a:prstClr val="black"/>
                </a:solidFill>
                <a:latin typeface="PP Telegraf" pitchFamily="50" charset="0"/>
                <a:sym typeface="PP Telegraf Regular"/>
              </a:rPr>
              <a:t>v, UA</a:t>
            </a:r>
            <a:endParaRPr kumimoji="0" lang="da-DK" sz="160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F1963150-C9A6-DD3E-D636-71796D7C6B03}"/>
              </a:ext>
            </a:extLst>
          </p:cNvPr>
          <p:cNvSpPr txBox="1"/>
          <p:nvPr/>
        </p:nvSpPr>
        <p:spPr>
          <a:xfrm>
            <a:off x="10076391" y="4684679"/>
            <a:ext cx="1728000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770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kumimoji="0" lang="de-DE" sz="1600" b="1" i="0" u="none" strike="noStrike" kern="1200" cap="none" spc="-3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Moderní</a:t>
            </a:r>
            <a:r>
              <a:rPr kumimoji="0" lang="de-DE" sz="1600" b="1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lang="de-DE" sz="1600" b="1" i="0" u="none" strike="noStrike" kern="1200" cap="none" spc="-3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poskytovatel</a:t>
            </a:r>
            <a:r>
              <a:rPr kumimoji="0" lang="de-DE" sz="1600" b="1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lang="de-DE" sz="1600" b="1" i="0" u="none" strike="noStrike" kern="1200" cap="none" spc="-3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kompletních</a:t>
            </a:r>
            <a:r>
              <a:rPr kumimoji="0" lang="de-DE" sz="1600" b="1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</a:t>
            </a:r>
            <a:r>
              <a:rPr kumimoji="0" lang="de-DE" sz="1600" b="1" i="0" u="none" strike="noStrike" kern="1200" cap="none" spc="-3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služeb</a:t>
            </a:r>
            <a:r>
              <a:rPr kumimoji="0" lang="de-DE" sz="1600" b="1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 pro </a:t>
            </a:r>
            <a:r>
              <a:rPr kumimoji="0" lang="cs-CZ" sz="1600" b="1" i="0" u="none" strike="noStrike" kern="1200" cap="none" spc="-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tuzemské </a:t>
            </a:r>
            <a:r>
              <a:rPr kumimoji="0" lang="de-DE" sz="1600" b="1" i="0" u="none" strike="noStrike" kern="1200" cap="none" spc="-3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P Telegraf" pitchFamily="50" charset="0"/>
                <a:sym typeface="PP Telegraf Regular"/>
              </a:rPr>
              <a:t>portfolio</a:t>
            </a:r>
            <a:endParaRPr kumimoji="0" lang="cs-CZ" sz="1600" b="1" i="0" u="none" strike="noStrike" kern="1200" cap="none" spc="-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P Telegraf" pitchFamily="50" charset="0"/>
              <a:sym typeface="PP Telegraf Regular"/>
            </a:endParaRPr>
          </a:p>
          <a:p>
            <a:pPr marL="0" marR="0" lvl="0" indent="770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39">
                <a:latin typeface="PP Telegraf Regular"/>
                <a:ea typeface="PP Telegraf Regular"/>
                <a:cs typeface="PP Telegraf Regular"/>
                <a:sym typeface="PP Telegraf Regular"/>
              </a:defRPr>
            </a:pPr>
            <a:r>
              <a:rPr lang="de-DE" sz="1600" spc="-39" dirty="0">
                <a:solidFill>
                  <a:srgbClr val="000000"/>
                </a:solidFill>
                <a:latin typeface="PP Telegraf" pitchFamily="50" charset="0"/>
                <a:sym typeface="PP Telegraf Regular"/>
              </a:rPr>
              <a:t>Pra</a:t>
            </a:r>
            <a:r>
              <a:rPr lang="cs-CZ" sz="1600" spc="-39" dirty="0">
                <a:solidFill>
                  <a:srgbClr val="000000"/>
                </a:solidFill>
                <a:latin typeface="PP Telegraf" pitchFamily="50" charset="0"/>
                <a:sym typeface="PP Telegraf Regular"/>
              </a:rPr>
              <a:t>ha, CZ</a:t>
            </a:r>
            <a:endParaRPr kumimoji="0" lang="da-DK" sz="16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P Telegraf" pitchFamily="50" charset="0"/>
              <a:cs typeface="Poppins Thin" panose="020B0502040204020203" pitchFamily="2" charset="0"/>
              <a:sym typeface="PP Telegraf Regular"/>
            </a:endParaRP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A9416990-82EC-BD61-20DE-D672954C82AA}"/>
              </a:ext>
            </a:extLst>
          </p:cNvPr>
          <p:cNvCxnSpPr>
            <a:cxnSpLocks/>
          </p:cNvCxnSpPr>
          <p:nvPr/>
        </p:nvCxnSpPr>
        <p:spPr>
          <a:xfrm>
            <a:off x="6166446" y="2761488"/>
            <a:ext cx="0" cy="786384"/>
          </a:xfrm>
          <a:prstGeom prst="line">
            <a:avLst/>
          </a:prstGeom>
          <a:ln>
            <a:solidFill>
              <a:srgbClr val="0041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96F3C9D1-7FCD-6CDF-432E-39C373FAC8E4}"/>
              </a:ext>
            </a:extLst>
          </p:cNvPr>
          <p:cNvCxnSpPr/>
          <p:nvPr/>
        </p:nvCxnSpPr>
        <p:spPr>
          <a:xfrm>
            <a:off x="1292459" y="3218688"/>
            <a:ext cx="9534037" cy="0"/>
          </a:xfrm>
          <a:prstGeom prst="line">
            <a:avLst/>
          </a:prstGeom>
          <a:ln>
            <a:solidFill>
              <a:srgbClr val="0041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DF1A353A-886B-9447-5918-AB6EF12CC6F6}"/>
              </a:ext>
            </a:extLst>
          </p:cNvPr>
          <p:cNvCxnSpPr/>
          <p:nvPr/>
        </p:nvCxnSpPr>
        <p:spPr>
          <a:xfrm>
            <a:off x="1292459" y="3218688"/>
            <a:ext cx="0" cy="360000"/>
          </a:xfrm>
          <a:prstGeom prst="line">
            <a:avLst/>
          </a:prstGeom>
          <a:ln>
            <a:solidFill>
              <a:srgbClr val="0041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ECD7F38B-072E-E252-ED74-32384037BB56}"/>
              </a:ext>
            </a:extLst>
          </p:cNvPr>
          <p:cNvCxnSpPr/>
          <p:nvPr/>
        </p:nvCxnSpPr>
        <p:spPr>
          <a:xfrm>
            <a:off x="3712642" y="3218688"/>
            <a:ext cx="0" cy="360000"/>
          </a:xfrm>
          <a:prstGeom prst="line">
            <a:avLst/>
          </a:prstGeom>
          <a:ln>
            <a:solidFill>
              <a:srgbClr val="0041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3D1957DF-078D-958A-C020-AED02C508DC3}"/>
              </a:ext>
            </a:extLst>
          </p:cNvPr>
          <p:cNvCxnSpPr/>
          <p:nvPr/>
        </p:nvCxnSpPr>
        <p:spPr>
          <a:xfrm>
            <a:off x="8584990" y="3218688"/>
            <a:ext cx="0" cy="360000"/>
          </a:xfrm>
          <a:prstGeom prst="line">
            <a:avLst/>
          </a:prstGeom>
          <a:ln>
            <a:solidFill>
              <a:srgbClr val="0041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054B90CF-089A-D01C-92F8-C95D5FB45A79}"/>
              </a:ext>
            </a:extLst>
          </p:cNvPr>
          <p:cNvCxnSpPr/>
          <p:nvPr/>
        </p:nvCxnSpPr>
        <p:spPr>
          <a:xfrm>
            <a:off x="10826496" y="3218688"/>
            <a:ext cx="0" cy="360000"/>
          </a:xfrm>
          <a:prstGeom prst="line">
            <a:avLst/>
          </a:prstGeom>
          <a:ln>
            <a:solidFill>
              <a:srgbClr val="0041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CD290718-3920-1D2F-6386-C30DA931CFCC}"/>
              </a:ext>
            </a:extLst>
          </p:cNvPr>
          <p:cNvSpPr/>
          <p:nvPr/>
        </p:nvSpPr>
        <p:spPr>
          <a:xfrm>
            <a:off x="10781496" y="3502872"/>
            <a:ext cx="90000" cy="90000"/>
          </a:xfrm>
          <a:prstGeom prst="ellipse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1B4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215D9E8-E0C1-7D03-4B6E-7A371DC6F5F6}"/>
              </a:ext>
            </a:extLst>
          </p:cNvPr>
          <p:cNvSpPr/>
          <p:nvPr/>
        </p:nvSpPr>
        <p:spPr>
          <a:xfrm>
            <a:off x="6114287" y="2740569"/>
            <a:ext cx="90000" cy="90000"/>
          </a:xfrm>
          <a:prstGeom prst="ellipse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1B4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612F6B5-7FB1-1B80-7A44-092DC302DBEF}"/>
              </a:ext>
            </a:extLst>
          </p:cNvPr>
          <p:cNvSpPr/>
          <p:nvPr/>
        </p:nvSpPr>
        <p:spPr>
          <a:xfrm>
            <a:off x="8538168" y="3490680"/>
            <a:ext cx="90000" cy="90000"/>
          </a:xfrm>
          <a:prstGeom prst="ellipse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1B4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C3C60F3-E993-145C-96D7-2659B27467F9}"/>
              </a:ext>
            </a:extLst>
          </p:cNvPr>
          <p:cNvSpPr/>
          <p:nvPr/>
        </p:nvSpPr>
        <p:spPr>
          <a:xfrm>
            <a:off x="6111960" y="3478488"/>
            <a:ext cx="90000" cy="90000"/>
          </a:xfrm>
          <a:prstGeom prst="ellipse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1B4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30453F9-26EC-7D47-C7AB-183CCA04CEA1}"/>
              </a:ext>
            </a:extLst>
          </p:cNvPr>
          <p:cNvSpPr/>
          <p:nvPr/>
        </p:nvSpPr>
        <p:spPr>
          <a:xfrm>
            <a:off x="3670512" y="3496776"/>
            <a:ext cx="90000" cy="90000"/>
          </a:xfrm>
          <a:prstGeom prst="ellipse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1B4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FE9834F-C95A-9E02-4D42-B1DCE9C985B9}"/>
              </a:ext>
            </a:extLst>
          </p:cNvPr>
          <p:cNvSpPr/>
          <p:nvPr/>
        </p:nvSpPr>
        <p:spPr>
          <a:xfrm>
            <a:off x="1244304" y="3484584"/>
            <a:ext cx="90000" cy="90000"/>
          </a:xfrm>
          <a:prstGeom prst="ellipse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41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5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2">
            <a:extLst>
              <a:ext uri="{FF2B5EF4-FFF2-40B4-BE49-F238E27FC236}">
                <a16:creationId xmlns:a16="http://schemas.microsoft.com/office/drawing/2014/main" id="{3A8F6FD6-A43E-836C-6D6B-5ABACFC8D1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r="6076"/>
          <a:stretch>
            <a:fillRect/>
          </a:stretch>
        </p:blipFill>
        <p:spPr bwMode="auto">
          <a:xfrm>
            <a:off x="6096000" y="223838"/>
            <a:ext cx="5872163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B9E8FB2-2587-5B68-5C56-55CEF3255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84767" y="890927"/>
            <a:ext cx="3984380" cy="1024137"/>
          </a:xfrm>
        </p:spPr>
        <p:txBody>
          <a:bodyPr/>
          <a:lstStyle/>
          <a:p>
            <a:r>
              <a:rPr lang="de-AT" dirty="0"/>
              <a:t>SKB-GROUP – </a:t>
            </a:r>
            <a:r>
              <a:rPr lang="cs-CZ" dirty="0"/>
              <a:t>rodinný podnik</a:t>
            </a:r>
            <a:endParaRPr lang="de-DE" kern="0" dirty="0"/>
          </a:p>
        </p:txBody>
      </p:sp>
      <p:sp>
        <p:nvSpPr>
          <p:cNvPr id="7" name="Zástupný text 3">
            <a:extLst>
              <a:ext uri="{FF2B5EF4-FFF2-40B4-BE49-F238E27FC236}">
                <a16:creationId xmlns:a16="http://schemas.microsoft.com/office/drawing/2014/main" id="{7AFE01BA-D5F5-1FBE-4B99-62B3738E75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4767" y="2728198"/>
            <a:ext cx="4467459" cy="2999741"/>
          </a:xfrm>
        </p:spPr>
        <p:txBody>
          <a:bodyPr/>
          <a:lstStyle/>
          <a:p>
            <a:pPr marL="285750" indent="-285750"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dirty="0"/>
              <a:t>Od svého založení </a:t>
            </a:r>
            <a:r>
              <a:rPr lang="cs-CZ" b="1" dirty="0"/>
              <a:t>v roce 1891 </a:t>
            </a:r>
            <a:r>
              <a:rPr lang="cs-CZ" dirty="0"/>
              <a:t>je podnik operativně řízen rodinou </a:t>
            </a:r>
            <a:r>
              <a:rPr lang="cs-CZ" dirty="0" err="1"/>
              <a:t>Tremmelů</a:t>
            </a:r>
            <a:endParaRPr lang="cs-CZ" dirty="0"/>
          </a:p>
          <a:p>
            <a:pPr marL="285750" indent="-285750"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dirty="0"/>
              <a:t>Tradiční hodnoty</a:t>
            </a:r>
            <a:r>
              <a:rPr lang="de-AT" dirty="0"/>
              <a:t>: </a:t>
            </a:r>
            <a:r>
              <a:rPr lang="cs-CZ" b="1" dirty="0"/>
              <a:t>spolehlivost</a:t>
            </a:r>
            <a:r>
              <a:rPr lang="de-AT" b="1" dirty="0"/>
              <a:t> </a:t>
            </a:r>
            <a:br>
              <a:rPr lang="cs-CZ" b="1" dirty="0"/>
            </a:br>
            <a:r>
              <a:rPr lang="cs-CZ" b="1" dirty="0"/>
              <a:t>a zodpovědnost</a:t>
            </a:r>
            <a:endParaRPr lang="cs-CZ" dirty="0"/>
          </a:p>
          <a:p>
            <a:pPr marL="285750" indent="-285750"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dirty="0"/>
              <a:t>V 5. generaci majitelů </a:t>
            </a:r>
            <a:br>
              <a:rPr lang="cs-CZ" dirty="0"/>
            </a:br>
            <a:r>
              <a:rPr lang="cs-CZ" dirty="0"/>
              <a:t>vedou skupinu firem bratři</a:t>
            </a:r>
          </a:p>
          <a:p>
            <a:pPr>
              <a:buSzPct val="130000"/>
              <a:defRPr/>
            </a:pPr>
            <a:r>
              <a:rPr lang="cs-CZ" b="1" dirty="0"/>
              <a:t>Mag. Alexander Tremmel</a:t>
            </a:r>
            <a:r>
              <a:rPr lang="cs-CZ" dirty="0"/>
              <a:t> </a:t>
            </a:r>
          </a:p>
          <a:p>
            <a:pPr>
              <a:buSzPct val="130000"/>
              <a:defRPr/>
            </a:pPr>
            <a:r>
              <a:rPr lang="cs-CZ" b="1" dirty="0"/>
              <a:t>Dr. Christoph Tremmel</a:t>
            </a:r>
            <a:endParaRPr lang="de-AT" b="1" dirty="0"/>
          </a:p>
          <a:p>
            <a:pPr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17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A83261-D4A2-15DA-290E-9F78758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869" y="858238"/>
            <a:ext cx="7748143" cy="553998"/>
          </a:xfrm>
        </p:spPr>
        <p:txBody>
          <a:bodyPr/>
          <a:lstStyle/>
          <a:p>
            <a:r>
              <a:rPr lang="cs-CZ" dirty="0"/>
              <a:t>Historie </a:t>
            </a:r>
            <a:endParaRPr lang="de-DE" kern="0" dirty="0"/>
          </a:p>
        </p:txBody>
      </p:sp>
      <p:pic>
        <p:nvPicPr>
          <p:cNvPr id="5" name="Obrázek 6" descr="Obsah obrázku text, venku, budova, bílé&#10;&#10;Popis byl vytvořen automaticky">
            <a:extLst>
              <a:ext uri="{FF2B5EF4-FFF2-40B4-BE49-F238E27FC236}">
                <a16:creationId xmlns:a16="http://schemas.microsoft.com/office/drawing/2014/main" id="{E7742513-CE1A-382B-F456-FB3FD1312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16" y="58886"/>
            <a:ext cx="5930592" cy="418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CE33D4D7-4D96-5864-6E16-4FEBBE9E5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1" y="4180500"/>
            <a:ext cx="8424862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1">
            <a:extLst>
              <a:ext uri="{FF2B5EF4-FFF2-40B4-BE49-F238E27FC236}">
                <a16:creationId xmlns:a16="http://schemas.microsoft.com/office/drawing/2014/main" id="{0DFA7CB5-A455-7211-D6D4-0FF609157E41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353461" y="2433237"/>
            <a:ext cx="284917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pl-PL"/>
            </a:defPPr>
            <a:lvl1pPr>
              <a:spcBef>
                <a:spcPct val="0"/>
              </a:spcBef>
              <a:buFontTx/>
              <a:buNone/>
              <a:defRPr spc="-90">
                <a:latin typeface="PP Telegraf" pitchFamily="50" charset="-1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cs-CZ" altLang="en-US" sz="1600" dirty="0"/>
              <a:t>založení firmy SKW </a:t>
            </a:r>
            <a:br>
              <a:rPr lang="cs-CZ" altLang="en-US" sz="1600" dirty="0"/>
            </a:br>
            <a:r>
              <a:rPr lang="cs-CZ" altLang="en-US" sz="1600" dirty="0"/>
              <a:t>pradědečkem dnešních majitelů</a:t>
            </a:r>
            <a:endParaRPr lang="en-GB" altLang="en-US" sz="1600" dirty="0"/>
          </a:p>
        </p:txBody>
      </p:sp>
      <p:sp>
        <p:nvSpPr>
          <p:cNvPr id="12" name="Textfeld 23">
            <a:extLst>
              <a:ext uri="{FF2B5EF4-FFF2-40B4-BE49-F238E27FC236}">
                <a16:creationId xmlns:a16="http://schemas.microsoft.com/office/drawing/2014/main" id="{A803C729-E5D8-4891-6718-98DEFCC53458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1513270" y="2723329"/>
            <a:ext cx="246697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založení pobočky SKW </a:t>
            </a:r>
            <a:b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</a:br>
            <a: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v Praze – Vysočanech</a:t>
            </a:r>
            <a:endParaRPr lang="en-GB" altLang="en-US" spc="-90" dirty="0">
              <a:solidFill>
                <a:schemeClr val="tx1"/>
              </a:solidFill>
              <a:latin typeface="PP Telegraf" pitchFamily="50" charset="-18"/>
              <a:ea typeface="+mn-ea"/>
            </a:endParaRPr>
          </a:p>
        </p:txBody>
      </p:sp>
      <p:sp>
        <p:nvSpPr>
          <p:cNvPr id="13" name="Textfeld 23">
            <a:extLst>
              <a:ext uri="{FF2B5EF4-FFF2-40B4-BE49-F238E27FC236}">
                <a16:creationId xmlns:a16="http://schemas.microsoft.com/office/drawing/2014/main" id="{5E85CBF9-F6D2-7422-FF2D-15C54ACDBB64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2139152" y="2074375"/>
            <a:ext cx="405014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pl-PL"/>
            </a:defPPr>
            <a:lvl1pPr>
              <a:spcBef>
                <a:spcPct val="0"/>
              </a:spcBef>
              <a:buFontTx/>
              <a:buNone/>
              <a:defRPr sz="100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defRPr/>
            </a:pPr>
            <a:r>
              <a:rPr lang="cs-CZ" altLang="en-US" sz="1600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Dr. Emil Kolben přebírá většinový podíl podniku </a:t>
            </a:r>
            <a:br>
              <a:rPr lang="cs-CZ" altLang="en-US" sz="1600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</a:br>
            <a:r>
              <a:rPr lang="cs-CZ" altLang="en-US" sz="1600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a registruje ho pod jménem „PRAKAB“</a:t>
            </a:r>
            <a:endParaRPr lang="en-GB" altLang="en-US" sz="1600" spc="-90" dirty="0">
              <a:solidFill>
                <a:schemeClr val="tx1"/>
              </a:solidFill>
              <a:latin typeface="PP Telegraf" pitchFamily="50" charset="-18"/>
              <a:ea typeface="+mn-ea"/>
            </a:endParaRPr>
          </a:p>
        </p:txBody>
      </p:sp>
      <p:sp>
        <p:nvSpPr>
          <p:cNvPr id="14" name="Textfeld 23">
            <a:extLst>
              <a:ext uri="{FF2B5EF4-FFF2-40B4-BE49-F238E27FC236}">
                <a16:creationId xmlns:a16="http://schemas.microsoft.com/office/drawing/2014/main" id="{0EFCF864-F6C1-4C70-FAC9-250570B2D11E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3633673" y="2165649"/>
            <a:ext cx="3308278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podnik spouští výrobu prvních kabelů </a:t>
            </a:r>
            <a:b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</a:br>
            <a: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a jako první v ČSR začíná s výrobou </a:t>
            </a:r>
            <a:b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</a:br>
            <a:r>
              <a:rPr lang="cs-CZ" altLang="en-US" spc="-90" dirty="0">
                <a:solidFill>
                  <a:schemeClr val="tx1"/>
                </a:solidFill>
                <a:latin typeface="PP Telegraf" pitchFamily="50" charset="-18"/>
                <a:ea typeface="+mn-ea"/>
              </a:rPr>
              <a:t>lakovaných drátů v roce 1923</a:t>
            </a:r>
            <a:endParaRPr lang="en-GB" altLang="en-US" spc="-90" dirty="0">
              <a:solidFill>
                <a:schemeClr val="tx1"/>
              </a:solidFill>
              <a:latin typeface="PP Telegraf" pitchFamily="50" charset="-18"/>
              <a:ea typeface="+mn-ea"/>
            </a:endParaRPr>
          </a:p>
        </p:txBody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590EA86B-EE85-9E89-F5FF-6DF24A504A05}"/>
              </a:ext>
            </a:extLst>
          </p:cNvPr>
          <p:cNvGrpSpPr/>
          <p:nvPr/>
        </p:nvGrpSpPr>
        <p:grpSpPr>
          <a:xfrm>
            <a:off x="366552" y="4683866"/>
            <a:ext cx="1317637" cy="2129261"/>
            <a:chOff x="492723" y="4592078"/>
            <a:chExt cx="1317637" cy="2129261"/>
          </a:xfrm>
        </p:grpSpPr>
        <p:pic>
          <p:nvPicPr>
            <p:cNvPr id="21" name="Obrázek 44">
              <a:extLst>
                <a:ext uri="{FF2B5EF4-FFF2-40B4-BE49-F238E27FC236}">
                  <a16:creationId xmlns:a16="http://schemas.microsoft.com/office/drawing/2014/main" id="{14130F5F-4470-E2E1-0A8D-211DCE39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23" y="4592078"/>
              <a:ext cx="1317637" cy="212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feld 15">
              <a:extLst>
                <a:ext uri="{FF2B5EF4-FFF2-40B4-BE49-F238E27FC236}">
                  <a16:creationId xmlns:a16="http://schemas.microsoft.com/office/drawing/2014/main" id="{4E482840-C88A-6CE2-7BA3-D4DD1F624552}"/>
                </a:ext>
              </a:extLst>
            </p:cNvPr>
            <p:cNvSpPr txBox="1"/>
            <p:nvPr/>
          </p:nvSpPr>
          <p:spPr bwMode="auto">
            <a:xfrm>
              <a:off x="493089" y="6536128"/>
              <a:ext cx="434501" cy="184666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36000" tIns="0" rIns="36000" bIns="0">
              <a:spAutoFit/>
            </a:bodyPr>
            <a:lstStyle/>
            <a:p>
              <a:pPr>
                <a:defRPr/>
              </a:pPr>
              <a:r>
                <a:rPr lang="de-AT" sz="12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1</a:t>
              </a:r>
              <a:r>
                <a:rPr lang="cs-CZ" sz="12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891</a:t>
              </a:r>
              <a:endParaRPr lang="en-GB" sz="1200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D092F821-A14C-E9B7-8CD4-162D3BDB2FD8}"/>
              </a:ext>
            </a:extLst>
          </p:cNvPr>
          <p:cNvGrpSpPr/>
          <p:nvPr/>
        </p:nvGrpSpPr>
        <p:grpSpPr>
          <a:xfrm>
            <a:off x="5617946" y="3709126"/>
            <a:ext cx="3955200" cy="3104001"/>
            <a:chOff x="5979555" y="3709126"/>
            <a:chExt cx="3955200" cy="3104001"/>
          </a:xfrm>
        </p:grpSpPr>
        <p:pic>
          <p:nvPicPr>
            <p:cNvPr id="20" name="Obrázek 46">
              <a:extLst>
                <a:ext uri="{FF2B5EF4-FFF2-40B4-BE49-F238E27FC236}">
                  <a16:creationId xmlns:a16="http://schemas.microsoft.com/office/drawing/2014/main" id="{137FD0D0-5F4E-6A3A-8074-71DE5BA7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555" y="3709126"/>
              <a:ext cx="3955200" cy="310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feld 15">
              <a:extLst>
                <a:ext uri="{FF2B5EF4-FFF2-40B4-BE49-F238E27FC236}">
                  <a16:creationId xmlns:a16="http://schemas.microsoft.com/office/drawing/2014/main" id="{2BBF04B6-5618-AE89-70B4-6AF19419CCF0}"/>
                </a:ext>
              </a:extLst>
            </p:cNvPr>
            <p:cNvSpPr txBox="1"/>
            <p:nvPr/>
          </p:nvSpPr>
          <p:spPr bwMode="auto">
            <a:xfrm>
              <a:off x="5979555" y="6536128"/>
              <a:ext cx="654158" cy="276999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36000" tIns="0" rIns="36000" bIns="0">
              <a:spAutoFit/>
            </a:bodyPr>
            <a:lstStyle/>
            <a:p>
              <a:pPr>
                <a:defRPr/>
              </a:pPr>
              <a:r>
                <a:rPr lang="cs-CZ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1929</a:t>
              </a:r>
              <a:endParaRPr lang="en-GB" sz="1000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8B4A6D23-CFF8-6893-A308-E11C0067D3AF}"/>
              </a:ext>
            </a:extLst>
          </p:cNvPr>
          <p:cNvGrpSpPr/>
          <p:nvPr/>
        </p:nvGrpSpPr>
        <p:grpSpPr>
          <a:xfrm>
            <a:off x="2178476" y="4629571"/>
            <a:ext cx="3171798" cy="2228429"/>
            <a:chOff x="2940453" y="5027252"/>
            <a:chExt cx="2490105" cy="1701782"/>
          </a:xfrm>
        </p:grpSpPr>
        <p:pic>
          <p:nvPicPr>
            <p:cNvPr id="19" name="Obrázek 45">
              <a:extLst>
                <a:ext uri="{FF2B5EF4-FFF2-40B4-BE49-F238E27FC236}">
                  <a16:creationId xmlns:a16="http://schemas.microsoft.com/office/drawing/2014/main" id="{4BD2E097-CB97-6F36-8EF3-EDE25F8C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881" y="5027252"/>
              <a:ext cx="2487677" cy="169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15">
              <a:extLst>
                <a:ext uri="{FF2B5EF4-FFF2-40B4-BE49-F238E27FC236}">
                  <a16:creationId xmlns:a16="http://schemas.microsoft.com/office/drawing/2014/main" id="{D8A7233C-F27B-B3EE-CBFE-322CB603B2C9}"/>
                </a:ext>
              </a:extLst>
            </p:cNvPr>
            <p:cNvSpPr txBox="1"/>
            <p:nvPr/>
          </p:nvSpPr>
          <p:spPr bwMode="auto">
            <a:xfrm>
              <a:off x="2940453" y="6567451"/>
              <a:ext cx="460529" cy="161583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36000" tIns="0" rIns="36000" bIns="0">
              <a:spAutoFit/>
            </a:bodyPr>
            <a:lstStyle/>
            <a:p>
              <a:pPr>
                <a:defRPr/>
              </a:pPr>
              <a:r>
                <a:rPr lang="cs-CZ" sz="105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1924</a:t>
              </a:r>
              <a:endParaRPr lang="en-GB" sz="1000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0F4F4E4E-2E87-8206-0C9D-CC0EB2FB3EC4}"/>
              </a:ext>
            </a:extLst>
          </p:cNvPr>
          <p:cNvGrpSpPr/>
          <p:nvPr/>
        </p:nvGrpSpPr>
        <p:grpSpPr>
          <a:xfrm>
            <a:off x="753180" y="4102425"/>
            <a:ext cx="581025" cy="503537"/>
            <a:chOff x="823838" y="4464839"/>
            <a:chExt cx="581025" cy="503537"/>
          </a:xfrm>
        </p:grpSpPr>
        <p:sp>
          <p:nvSpPr>
            <p:cNvPr id="7" name="Textfeld 15">
              <a:extLst>
                <a:ext uri="{FF2B5EF4-FFF2-40B4-BE49-F238E27FC236}">
                  <a16:creationId xmlns:a16="http://schemas.microsoft.com/office/drawing/2014/main" id="{196CB224-4436-8E75-AD37-DC533F902517}"/>
                </a:ext>
              </a:extLst>
            </p:cNvPr>
            <p:cNvSpPr txBox="1"/>
            <p:nvPr/>
          </p:nvSpPr>
          <p:spPr bwMode="auto">
            <a:xfrm>
              <a:off x="823838" y="4660401"/>
              <a:ext cx="5810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AT" sz="1400" b="1" dirty="0">
                  <a:solidFill>
                    <a:srgbClr val="156F5E"/>
                  </a:solidFill>
                  <a:latin typeface="+mj-lt"/>
                  <a:ea typeface="+mj-ea"/>
                  <a:cs typeface="+mj-cs"/>
                </a:rPr>
                <a:t>1</a:t>
              </a:r>
              <a:r>
                <a:rPr lang="cs-CZ" sz="1400" b="1" dirty="0">
                  <a:solidFill>
                    <a:srgbClr val="156F5E"/>
                  </a:solidFill>
                  <a:latin typeface="+mj-lt"/>
                  <a:ea typeface="+mj-ea"/>
                  <a:cs typeface="+mj-cs"/>
                </a:rPr>
                <a:t>891</a:t>
              </a:r>
              <a:endParaRPr lang="en-GB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2" name="Obrázek 6">
              <a:extLst>
                <a:ext uri="{FF2B5EF4-FFF2-40B4-BE49-F238E27FC236}">
                  <a16:creationId xmlns:a16="http://schemas.microsoft.com/office/drawing/2014/main" id="{1435D3C8-E56C-928D-4135-D722315AB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248" y="4464839"/>
              <a:ext cx="195562" cy="1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CF1817F-C39F-EDBA-A6A5-614885CE141B}"/>
              </a:ext>
            </a:extLst>
          </p:cNvPr>
          <p:cNvGrpSpPr/>
          <p:nvPr/>
        </p:nvGrpSpPr>
        <p:grpSpPr>
          <a:xfrm>
            <a:off x="1838920" y="4102680"/>
            <a:ext cx="604597" cy="488383"/>
            <a:chOff x="1839046" y="4471564"/>
            <a:chExt cx="604597" cy="488383"/>
          </a:xfrm>
        </p:grpSpPr>
        <p:sp>
          <p:nvSpPr>
            <p:cNvPr id="8" name="Textfeld 22">
              <a:extLst>
                <a:ext uri="{FF2B5EF4-FFF2-40B4-BE49-F238E27FC236}">
                  <a16:creationId xmlns:a16="http://schemas.microsoft.com/office/drawing/2014/main" id="{5D73686E-4B8A-0862-1A51-C6AE0A137B25}"/>
                </a:ext>
              </a:extLst>
            </p:cNvPr>
            <p:cNvSpPr txBox="1"/>
            <p:nvPr/>
          </p:nvSpPr>
          <p:spPr bwMode="auto">
            <a:xfrm>
              <a:off x="1839046" y="4652170"/>
              <a:ext cx="6045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400" b="1" dirty="0">
                  <a:solidFill>
                    <a:srgbClr val="156F5E"/>
                  </a:solidFill>
                  <a:latin typeface="+mj-lt"/>
                  <a:ea typeface="+mj-ea"/>
                  <a:cs typeface="+mj-cs"/>
                </a:rPr>
                <a:t>1919</a:t>
              </a:r>
              <a:endParaRPr lang="en-GB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3" name="Obrázek 6">
              <a:extLst>
                <a:ext uri="{FF2B5EF4-FFF2-40B4-BE49-F238E27FC236}">
                  <a16:creationId xmlns:a16="http://schemas.microsoft.com/office/drawing/2014/main" id="{D05BDBBF-AEFD-655A-C686-0A97119C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798" y="4471564"/>
              <a:ext cx="195562" cy="1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E6942D2C-6083-415E-06DB-E2B9D79B2278}"/>
              </a:ext>
            </a:extLst>
          </p:cNvPr>
          <p:cNvGrpSpPr/>
          <p:nvPr/>
        </p:nvGrpSpPr>
        <p:grpSpPr>
          <a:xfrm>
            <a:off x="2828161" y="4117564"/>
            <a:ext cx="582613" cy="490050"/>
            <a:chOff x="2879412" y="4469897"/>
            <a:chExt cx="582613" cy="490050"/>
          </a:xfrm>
        </p:grpSpPr>
        <p:sp>
          <p:nvSpPr>
            <p:cNvPr id="9" name="Textfeld 19">
              <a:extLst>
                <a:ext uri="{FF2B5EF4-FFF2-40B4-BE49-F238E27FC236}">
                  <a16:creationId xmlns:a16="http://schemas.microsoft.com/office/drawing/2014/main" id="{A6E4B99D-FDA2-4F5A-3A60-08CF39002A64}"/>
                </a:ext>
              </a:extLst>
            </p:cNvPr>
            <p:cNvSpPr txBox="1"/>
            <p:nvPr/>
          </p:nvSpPr>
          <p:spPr bwMode="auto">
            <a:xfrm>
              <a:off x="2879412" y="4651972"/>
              <a:ext cx="5826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AT" sz="1400" b="1" dirty="0">
                  <a:solidFill>
                    <a:srgbClr val="156F5E"/>
                  </a:solidFill>
                  <a:latin typeface="+mj-lt"/>
                  <a:ea typeface="+mj-ea"/>
                  <a:cs typeface="+mj-cs"/>
                </a:rPr>
                <a:t>1921</a:t>
              </a:r>
              <a:endParaRPr lang="en-GB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4" name="Obrázek 6">
              <a:extLst>
                <a:ext uri="{FF2B5EF4-FFF2-40B4-BE49-F238E27FC236}">
                  <a16:creationId xmlns:a16="http://schemas.microsoft.com/office/drawing/2014/main" id="{D02B65D0-BBBF-B54D-9742-36DCF5E4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395" y="4469897"/>
              <a:ext cx="195562" cy="1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3A20EBFE-10CF-2E9A-C82F-E774ED2B71DC}"/>
              </a:ext>
            </a:extLst>
          </p:cNvPr>
          <p:cNvGrpSpPr/>
          <p:nvPr/>
        </p:nvGrpSpPr>
        <p:grpSpPr>
          <a:xfrm>
            <a:off x="4100911" y="4123643"/>
            <a:ext cx="582612" cy="494168"/>
            <a:chOff x="4186720" y="4465779"/>
            <a:chExt cx="582612" cy="494168"/>
          </a:xfrm>
        </p:grpSpPr>
        <p:sp>
          <p:nvSpPr>
            <p:cNvPr id="10" name="Textfeld 20">
              <a:extLst>
                <a:ext uri="{FF2B5EF4-FFF2-40B4-BE49-F238E27FC236}">
                  <a16:creationId xmlns:a16="http://schemas.microsoft.com/office/drawing/2014/main" id="{4BDCB612-9BDA-FEA1-4FD4-CF71F92E0EF1}"/>
                </a:ext>
              </a:extLst>
            </p:cNvPr>
            <p:cNvSpPr txBox="1"/>
            <p:nvPr/>
          </p:nvSpPr>
          <p:spPr bwMode="auto">
            <a:xfrm>
              <a:off x="4186720" y="4651972"/>
              <a:ext cx="582612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b="1" dirty="0">
                  <a:solidFill>
                    <a:srgbClr val="156F5E"/>
                  </a:solidFill>
                  <a:latin typeface="+mj-lt"/>
                  <a:ea typeface="+mj-ea"/>
                  <a:cs typeface="+mj-cs"/>
                </a:rPr>
                <a:t>1922</a:t>
              </a:r>
              <a:endParaRPr lang="en-GB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35" name="Obrázek 6">
              <a:extLst>
                <a:ext uri="{FF2B5EF4-FFF2-40B4-BE49-F238E27FC236}">
                  <a16:creationId xmlns:a16="http://schemas.microsoft.com/office/drawing/2014/main" id="{39493CE3-7C3D-E7A2-EF4B-FA7D0F083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245" y="4465779"/>
              <a:ext cx="195562" cy="1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243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C4A2E28-69E1-A558-C04B-F9FDAE0812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7255" y="1681317"/>
            <a:ext cx="2875954" cy="553998"/>
          </a:xfrm>
        </p:spPr>
        <p:txBody>
          <a:bodyPr/>
          <a:lstStyle/>
          <a:p>
            <a:r>
              <a:rPr lang="cs-CZ" altLang="cs-CZ" dirty="0"/>
              <a:t>7. ledna 1921</a:t>
            </a:r>
            <a:endParaRPr lang="cs-CZ" dirty="0"/>
          </a:p>
        </p:txBody>
      </p:sp>
      <p:pic>
        <p:nvPicPr>
          <p:cNvPr id="4" name="Zástupný obsah 7">
            <a:extLst>
              <a:ext uri="{FF2B5EF4-FFF2-40B4-BE49-F238E27FC236}">
                <a16:creationId xmlns:a16="http://schemas.microsoft.com/office/drawing/2014/main" id="{9AE7F469-1D15-7F68-3DD1-972ED2D3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34563"/>
            <a:ext cx="4309764" cy="6751788"/>
          </a:xfrm>
          <a:prstGeom prst="rect">
            <a:avLst/>
          </a:prstGeom>
        </p:spPr>
      </p:pic>
      <p:pic>
        <p:nvPicPr>
          <p:cNvPr id="5" name="Obrázek 9">
            <a:extLst>
              <a:ext uri="{FF2B5EF4-FFF2-40B4-BE49-F238E27FC236}">
                <a16:creationId xmlns:a16="http://schemas.microsoft.com/office/drawing/2014/main" id="{56A0E713-47C0-6640-F107-CFF3774C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52" y="1464427"/>
            <a:ext cx="2775518" cy="51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97B86AF-9B31-320A-F336-3CDDDD3F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25" y="2456847"/>
            <a:ext cx="2875954" cy="411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40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7715A17-087F-B55D-D085-CC6983069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6868" y="947155"/>
            <a:ext cx="7423265" cy="553998"/>
          </a:xfrm>
        </p:spPr>
        <p:txBody>
          <a:bodyPr/>
          <a:lstStyle/>
          <a:p>
            <a:r>
              <a:rPr lang="cs-CZ" altLang="cs-CZ" dirty="0"/>
              <a:t>19. července 1922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FA6CC8-1C8E-BE07-416A-6FBBB93DD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7">
            <a:extLst>
              <a:ext uri="{FF2B5EF4-FFF2-40B4-BE49-F238E27FC236}">
                <a16:creationId xmlns:a16="http://schemas.microsoft.com/office/drawing/2014/main" id="{059BC531-AAB2-51C7-BBED-D42337C1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297" y="1743722"/>
            <a:ext cx="11937405" cy="488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DE86B8E-A8DB-DEE5-D3C1-E55F5B028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921A5C-6E0E-4692-2C99-7AE4E86894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1" descr="Obsah obrázku text, černá, bílé&#10;&#10;Popis byl vytvořen automaticky">
            <a:extLst>
              <a:ext uri="{FF2B5EF4-FFF2-40B4-BE49-F238E27FC236}">
                <a16:creationId xmlns:a16="http://schemas.microsoft.com/office/drawing/2014/main" id="{5AF752E3-2B31-B16C-4AFF-907CDB69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23" y="1646524"/>
            <a:ext cx="6961517" cy="507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7" descr="Obsah obrázku text, stojící, bílé, lidé&#10;&#10;Popis byl vytvořen automaticky">
            <a:extLst>
              <a:ext uri="{FF2B5EF4-FFF2-40B4-BE49-F238E27FC236}">
                <a16:creationId xmlns:a16="http://schemas.microsoft.com/office/drawing/2014/main" id="{E832D42D-648E-10FE-A70E-56FDD3E2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3023" r="4411" b="5093"/>
          <a:stretch>
            <a:fillRect/>
          </a:stretch>
        </p:blipFill>
        <p:spPr>
          <a:xfrm>
            <a:off x="63260" y="1063295"/>
            <a:ext cx="6554183" cy="47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1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2">
            <a:extLst>
              <a:ext uri="{FF2B5EF4-FFF2-40B4-BE49-F238E27FC236}">
                <a16:creationId xmlns:a16="http://schemas.microsoft.com/office/drawing/2014/main" id="{D0BAB856-D5E0-E840-F853-5413A09F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44863"/>
            <a:ext cx="8424862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68FEE8F2-7CE1-43DD-1AA4-31A8BC9DFF52}"/>
              </a:ext>
            </a:extLst>
          </p:cNvPr>
          <p:cNvGrpSpPr/>
          <p:nvPr/>
        </p:nvGrpSpPr>
        <p:grpSpPr>
          <a:xfrm>
            <a:off x="16265" y="3394587"/>
            <a:ext cx="4407707" cy="3400441"/>
            <a:chOff x="295466" y="3465512"/>
            <a:chExt cx="4034046" cy="3062651"/>
          </a:xfrm>
        </p:grpSpPr>
        <p:pic>
          <p:nvPicPr>
            <p:cNvPr id="4" name="Obrázek 47">
              <a:extLst>
                <a:ext uri="{FF2B5EF4-FFF2-40B4-BE49-F238E27FC236}">
                  <a16:creationId xmlns:a16="http://schemas.microsoft.com/office/drawing/2014/main" id="{7103702D-101B-B21C-81DA-691C6CDF1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66" y="3465512"/>
              <a:ext cx="4034046" cy="306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15">
              <a:extLst>
                <a:ext uri="{FF2B5EF4-FFF2-40B4-BE49-F238E27FC236}">
                  <a16:creationId xmlns:a16="http://schemas.microsoft.com/office/drawing/2014/main" id="{BAF663CE-A74A-93D8-E9FD-C7361D7590F5}"/>
                </a:ext>
              </a:extLst>
            </p:cNvPr>
            <p:cNvSpPr txBox="1"/>
            <p:nvPr/>
          </p:nvSpPr>
          <p:spPr bwMode="auto">
            <a:xfrm>
              <a:off x="303584" y="6312719"/>
              <a:ext cx="588963" cy="215444"/>
            </a:xfrm>
            <a:prstGeom prst="rect">
              <a:avLst/>
            </a:prstGeom>
            <a:solidFill>
              <a:srgbClr val="000000"/>
            </a:solidFill>
          </p:spPr>
          <p:txBody>
            <a:bodyPr lIns="36000" tIns="0" rIns="36000" bIns="0">
              <a:spAutoFit/>
            </a:bodyPr>
            <a:lstStyle/>
            <a:p>
              <a:pPr>
                <a:defRPr/>
              </a:pPr>
              <a:r>
                <a:rPr lang="cs-CZ" sz="14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1938</a:t>
              </a:r>
              <a:endParaRPr lang="en-GB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" name="Obrázek 4" descr="Obsah obrázku text, budova, venku, železnice&#10;&#10;Popis byl vytvořen automaticky">
            <a:extLst>
              <a:ext uri="{FF2B5EF4-FFF2-40B4-BE49-F238E27FC236}">
                <a16:creationId xmlns:a16="http://schemas.microsoft.com/office/drawing/2014/main" id="{685514BA-105A-4884-25B8-245E8E06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57" y="59948"/>
            <a:ext cx="6360543" cy="467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6" descr="Obsah obrázku text, budova, venku&#10;&#10;Popis byl vytvořen automaticky">
            <a:extLst>
              <a:ext uri="{FF2B5EF4-FFF2-40B4-BE49-F238E27FC236}">
                <a16:creationId xmlns:a16="http://schemas.microsoft.com/office/drawing/2014/main" id="{7464F890-519A-4205-A2BB-CCE5AB84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965" y="3293166"/>
            <a:ext cx="3189048" cy="35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3">
            <a:extLst>
              <a:ext uri="{FF2B5EF4-FFF2-40B4-BE49-F238E27FC236}">
                <a16:creationId xmlns:a16="http://schemas.microsoft.com/office/drawing/2014/main" id="{A833DE60-2D50-2BEF-1B5C-F6971D23917E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295026" y="1205525"/>
            <a:ext cx="286054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po násilném vyvlastnění německými okupanty </a:t>
            </a:r>
            <a:b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a přeměně na a.s. přebírá většinový podíl firma </a:t>
            </a:r>
            <a:b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Křižík-</a:t>
            </a:r>
            <a:r>
              <a:rPr lang="cs-CZ" altLang="en-US" b="1" dirty="0" err="1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Chauidor</a:t>
            </a:r>
            <a:r>
              <a:rPr lang="cs-CZ" altLang="en-US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 a.s.</a:t>
            </a:r>
            <a:endParaRPr lang="en-GB" altLang="en-US" b="1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2" name="Textfeld 23">
            <a:extLst>
              <a:ext uri="{FF2B5EF4-FFF2-40B4-BE49-F238E27FC236}">
                <a16:creationId xmlns:a16="http://schemas.microsoft.com/office/drawing/2014/main" id="{45254341-D029-F0E7-8083-DDD11769C442}"/>
              </a:ext>
            </a:extLst>
          </p:cNvPr>
          <p:cNvSpPr txBox="1">
            <a:spLocks noChangeArrowheads="1"/>
          </p:cNvSpPr>
          <p:nvPr/>
        </p:nvSpPr>
        <p:spPr bwMode="auto">
          <a:xfrm rot="18000000">
            <a:off x="3349445" y="1533865"/>
            <a:ext cx="208436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en-US" b="1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PRAKAB fúzuje </a:t>
            </a:r>
            <a: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s firmou Pražská měďárna </a:t>
            </a:r>
            <a:b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cs-CZ" altLang="en-US" dirty="0">
                <a:solidFill>
                  <a:schemeClr val="accent4">
                    <a:lumMod val="10000"/>
                  </a:schemeClr>
                </a:solidFill>
                <a:latin typeface="+mn-lt"/>
                <a:ea typeface="ＭＳ Ｐゴシック" panose="020B0600070205080204" pitchFamily="34" charset="-128"/>
              </a:rPr>
              <a:t>a elektrotechnické závody Křižík a.s.</a:t>
            </a:r>
            <a:endParaRPr lang="en-GB" altLang="en-US" dirty="0">
              <a:solidFill>
                <a:schemeClr val="accent4">
                  <a:lumMod val="10000"/>
                </a:schemeClr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5" name="Textfeld 15">
            <a:extLst>
              <a:ext uri="{FF2B5EF4-FFF2-40B4-BE49-F238E27FC236}">
                <a16:creationId xmlns:a16="http://schemas.microsoft.com/office/drawing/2014/main" id="{7F4C093C-E115-B447-39AF-C77282DCB183}"/>
              </a:ext>
            </a:extLst>
          </p:cNvPr>
          <p:cNvSpPr txBox="1"/>
          <p:nvPr/>
        </p:nvSpPr>
        <p:spPr bwMode="auto">
          <a:xfrm>
            <a:off x="3809014" y="3472975"/>
            <a:ext cx="5826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1</a:t>
            </a: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943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2868AFF0-486D-BCF2-8892-A0644DF31E62}"/>
              </a:ext>
            </a:extLst>
          </p:cNvPr>
          <p:cNvSpPr txBox="1"/>
          <p:nvPr/>
        </p:nvSpPr>
        <p:spPr bwMode="auto">
          <a:xfrm>
            <a:off x="888206" y="3431587"/>
            <a:ext cx="5826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156F5E"/>
                </a:solidFill>
                <a:latin typeface="+mj-lt"/>
                <a:ea typeface="+mj-ea"/>
                <a:cs typeface="+mj-cs"/>
              </a:rPr>
              <a:t>1939</a:t>
            </a:r>
            <a:endParaRPr lang="en-GB" sz="1400" b="1" dirty="0">
              <a:solidFill>
                <a:srgbClr val="156F5E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Obrázek 27">
            <a:extLst>
              <a:ext uri="{FF2B5EF4-FFF2-40B4-BE49-F238E27FC236}">
                <a16:creationId xmlns:a16="http://schemas.microsoft.com/office/drawing/2014/main" id="{5FFCC9A5-1DB6-ED55-89A3-E85F365A1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30338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27">
            <a:extLst>
              <a:ext uri="{FF2B5EF4-FFF2-40B4-BE49-F238E27FC236}">
                <a16:creationId xmlns:a16="http://schemas.microsoft.com/office/drawing/2014/main" id="{89E0E95F-CFD9-1A90-86A5-DBC40D73F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41" y="3323149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5C78BC3-B52F-1A28-86A6-8B727280D5BB}"/>
              </a:ext>
            </a:extLst>
          </p:cNvPr>
          <p:cNvGrpSpPr/>
          <p:nvPr/>
        </p:nvGrpSpPr>
        <p:grpSpPr>
          <a:xfrm>
            <a:off x="4941891" y="3458101"/>
            <a:ext cx="3340464" cy="3262477"/>
            <a:chOff x="4929219" y="3465513"/>
            <a:chExt cx="3340464" cy="3262477"/>
          </a:xfrm>
        </p:grpSpPr>
        <p:pic>
          <p:nvPicPr>
            <p:cNvPr id="6" name="Obrázek 2">
              <a:extLst>
                <a:ext uri="{FF2B5EF4-FFF2-40B4-BE49-F238E27FC236}">
                  <a16:creationId xmlns:a16="http://schemas.microsoft.com/office/drawing/2014/main" id="{93D62290-A50D-0E85-25DF-9FBDE8AF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219" y="3465513"/>
              <a:ext cx="3340464" cy="326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15">
              <a:extLst>
                <a:ext uri="{FF2B5EF4-FFF2-40B4-BE49-F238E27FC236}">
                  <a16:creationId xmlns:a16="http://schemas.microsoft.com/office/drawing/2014/main" id="{25017957-C172-7ECD-8561-EF0DE0DA9E44}"/>
                </a:ext>
              </a:extLst>
            </p:cNvPr>
            <p:cNvSpPr txBox="1"/>
            <p:nvPr/>
          </p:nvSpPr>
          <p:spPr bwMode="auto">
            <a:xfrm>
              <a:off x="4929219" y="6512546"/>
              <a:ext cx="638175" cy="215444"/>
            </a:xfrm>
            <a:prstGeom prst="rect">
              <a:avLst/>
            </a:prstGeom>
            <a:solidFill>
              <a:srgbClr val="000000"/>
            </a:solidFill>
          </p:spPr>
          <p:txBody>
            <a:bodyPr lIns="36000" tIns="0" rIns="36000" bIns="0">
              <a:spAutoFit/>
            </a:bodyPr>
            <a:lstStyle/>
            <a:p>
              <a:pPr>
                <a:defRPr/>
              </a:pPr>
              <a:r>
                <a:rPr lang="de-AT" sz="14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1</a:t>
              </a:r>
              <a:r>
                <a:rPr lang="cs-CZ" sz="14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945</a:t>
              </a:r>
              <a:endParaRPr lang="en-GB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828345"/>
      </p:ext>
    </p:extLst>
  </p:cSld>
  <p:clrMapOvr>
    <a:masterClrMapping/>
  </p:clrMapOvr>
</p:sld>
</file>

<file path=ppt/theme/theme1.xml><?xml version="1.0" encoding="utf-8"?>
<a:theme xmlns:a="http://schemas.openxmlformats.org/drawingml/2006/main" name="SKB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KB">
      <a:majorFont>
        <a:latin typeface="PP Telegraf Bold"/>
        <a:ea typeface=""/>
        <a:cs typeface=""/>
      </a:majorFont>
      <a:minorFont>
        <a:latin typeface="PP Telegra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4683af-9b2a-4584-b0d8-00c0b2c5813f" xsi:nil="true"/>
    <lcf76f155ced4ddcb4097134ff3c332f xmlns="1ad492a9-3b12-4162-bb43-f505182d1dc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ED83E12BE3348B00B9E576ED91E54" ma:contentTypeVersion="20" ma:contentTypeDescription="Vytvoří nový dokument" ma:contentTypeScope="" ma:versionID="6671608b2aaf44f7277b7ba29cf97c0a">
  <xsd:schema xmlns:xsd="http://www.w3.org/2001/XMLSchema" xmlns:xs="http://www.w3.org/2001/XMLSchema" xmlns:p="http://schemas.microsoft.com/office/2006/metadata/properties" xmlns:ns2="1ad492a9-3b12-4162-bb43-f505182d1dc6" xmlns:ns3="fd4683af-9b2a-4584-b0d8-00c0b2c5813f" targetNamespace="http://schemas.microsoft.com/office/2006/metadata/properties" ma:root="true" ma:fieldsID="3aeb1071f1a3c463c59a0b9cff32dcc8" ns2:_="" ns3:_="">
    <xsd:import namespace="1ad492a9-3b12-4162-bb43-f505182d1dc6"/>
    <xsd:import namespace="fd4683af-9b2a-4584-b0d8-00c0b2c58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492a9-3b12-4162-bb43-f505182d1d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hidden="true" ma:internalName="MediaServiceAutoTags" ma:readOnly="true">
      <xsd:simpleType>
        <xsd:restriction base="dms:Text"/>
      </xsd:simple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hidden="true" ma:internalName="MediaServiceKeyPoints" ma:readOnly="true">
      <xsd:simpleType>
        <xsd:restriction base="dms:Note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bbd9ea1-5fb6-4b7b-aa7f-987e9d3dac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683af-9b2a-4584-b0d8-00c0b2c5813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0aaefbd7-fe46-41c2-a426-6877e064e157}" ma:internalName="TaxCatchAll" ma:readOnly="false" ma:showField="CatchAllData" ma:web="fd4683af-9b2a-4584-b0d8-00c0b2c581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 obsahu"/>
        <xsd:element ref="dc:title" minOccurs="0" maxOccurs="1" ma:index="1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9C657-4D72-4E2D-B241-C05DE5746D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B50585-54AB-477F-AD6B-237EE8FEE1EF}">
  <ds:schemaRefs>
    <ds:schemaRef ds:uri="http://schemas.microsoft.com/office/2006/metadata/properties"/>
    <ds:schemaRef ds:uri="http://schemas.microsoft.com/office/infopath/2007/PartnerControls"/>
    <ds:schemaRef ds:uri="fd4683af-9b2a-4584-b0d8-00c0b2c5813f"/>
    <ds:schemaRef ds:uri="1ad492a9-3b12-4162-bb43-f505182d1dc6"/>
  </ds:schemaRefs>
</ds:datastoreItem>
</file>

<file path=customXml/itemProps3.xml><?xml version="1.0" encoding="utf-8"?>
<ds:datastoreItem xmlns:ds="http://schemas.openxmlformats.org/officeDocument/2006/customXml" ds:itemID="{5A0E4E10-8EB6-4793-92A0-C0801DF5D6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492a9-3b12-4162-bb43-f505182d1dc6"/>
    <ds:schemaRef ds:uri="fd4683af-9b2a-4584-b0d8-00c0b2c58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1181</TotalTime>
  <Words>1140</Words>
  <Application>Microsoft Office PowerPoint</Application>
  <PresentationFormat>Širokoúhlá obrazovka</PresentationFormat>
  <Paragraphs>211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5" baseType="lpstr">
      <vt:lpstr>MS Pゴシック</vt:lpstr>
      <vt:lpstr>Arial</vt:lpstr>
      <vt:lpstr>Calibri</vt:lpstr>
      <vt:lpstr>PP Telegraf Regular</vt:lpstr>
      <vt:lpstr>PP Telegraf</vt:lpstr>
      <vt:lpstr>PP Telegraf Bold</vt:lpstr>
      <vt:lpstr>Wingdings</vt:lpstr>
      <vt:lpstr>MS PGothic</vt:lpstr>
      <vt:lpstr>Aptos</vt:lpstr>
      <vt:lpstr>SKB Theme</vt:lpstr>
      <vt:lpstr>Profil společnosti 2026 </vt:lpstr>
      <vt:lpstr>Prezentace aplikace PowerPoint</vt:lpstr>
      <vt:lpstr>SKB-GROUP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Dawid Folgiert</dc:creator>
  <cp:lastModifiedBy>Laštůvka Štěpán (LA)</cp:lastModifiedBy>
  <cp:revision>44</cp:revision>
  <dcterms:created xsi:type="dcterms:W3CDTF">2024-02-05T09:19:46Z</dcterms:created>
  <dcterms:modified xsi:type="dcterms:W3CDTF">2026-03-23T21:44:21Z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0x010100D22ED83E12BE3348B00B9E576ED91E54</vt:lpwstr>
  </property>
</Properties>
</file>